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D4910-F2AE-4269-BB08-4252F92C7C7E}" type="datetimeFigureOut">
              <a:rPr lang="en-GB" smtClean="0"/>
              <a:t>01/11/2020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3E9B-6078-4439-951F-39F8DD7A77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619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D4910-F2AE-4269-BB08-4252F92C7C7E}" type="datetimeFigureOut">
              <a:rPr lang="en-GB" smtClean="0"/>
              <a:t>01/11/2020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3E9B-6078-4439-951F-39F8DD7A77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882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D4910-F2AE-4269-BB08-4252F92C7C7E}" type="datetimeFigureOut">
              <a:rPr lang="en-GB" smtClean="0"/>
              <a:t>01/11/2020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3E9B-6078-4439-951F-39F8DD7A77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084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D4910-F2AE-4269-BB08-4252F92C7C7E}" type="datetimeFigureOut">
              <a:rPr lang="en-GB" smtClean="0"/>
              <a:t>01/11/2020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3E9B-6078-4439-951F-39F8DD7A77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002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D4910-F2AE-4269-BB08-4252F92C7C7E}" type="datetimeFigureOut">
              <a:rPr lang="en-GB" smtClean="0"/>
              <a:t>01/11/2020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3E9B-6078-4439-951F-39F8DD7A77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170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D4910-F2AE-4269-BB08-4252F92C7C7E}" type="datetimeFigureOut">
              <a:rPr lang="en-GB" smtClean="0"/>
              <a:t>01/11/2020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3E9B-6078-4439-951F-39F8DD7A77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636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D4910-F2AE-4269-BB08-4252F92C7C7E}" type="datetimeFigureOut">
              <a:rPr lang="en-GB" smtClean="0"/>
              <a:t>01/11/2020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3E9B-6078-4439-951F-39F8DD7A77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305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D4910-F2AE-4269-BB08-4252F92C7C7E}" type="datetimeFigureOut">
              <a:rPr lang="en-GB" smtClean="0"/>
              <a:t>01/11/2020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3E9B-6078-4439-951F-39F8DD7A77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237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D4910-F2AE-4269-BB08-4252F92C7C7E}" type="datetimeFigureOut">
              <a:rPr lang="en-GB" smtClean="0"/>
              <a:t>01/11/2020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3E9B-6078-4439-951F-39F8DD7A77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963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D4910-F2AE-4269-BB08-4252F92C7C7E}" type="datetimeFigureOut">
              <a:rPr lang="en-GB" smtClean="0"/>
              <a:t>01/11/2020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3E9B-6078-4439-951F-39F8DD7A77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581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D4910-F2AE-4269-BB08-4252F92C7C7E}" type="datetimeFigureOut">
              <a:rPr lang="en-GB" smtClean="0"/>
              <a:t>01/11/2020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3E9B-6078-4439-951F-39F8DD7A77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84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D4910-F2AE-4269-BB08-4252F92C7C7E}" type="datetimeFigureOut">
              <a:rPr lang="en-GB" smtClean="0"/>
              <a:t>01/11/2020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23E9B-6078-4439-951F-39F8DD7A77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822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inderella PNG Transparent Images | PNG Al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5" name="Picture 4" descr="Point Loma Democratic &amp; Coastal Clubs Candidates Sweep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6" y="3957637"/>
            <a:ext cx="2561144" cy="2784187"/>
          </a:xfrm>
          <a:prstGeom prst="rect">
            <a:avLst/>
          </a:prstGeom>
        </p:spPr>
      </p:pic>
      <p:pic>
        <p:nvPicPr>
          <p:cNvPr id="6" name="Picture 5" descr="Cinderella PNG Transparent Images | PNG All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844" y="4457700"/>
            <a:ext cx="2400300" cy="24003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6260" y="147754"/>
            <a:ext cx="446147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Cinderella</a:t>
            </a:r>
            <a:endParaRPr lang="en-US" sz="7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93679" y="1206310"/>
            <a:ext cx="294663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A sensory </a:t>
            </a:r>
          </a:p>
          <a:p>
            <a:pPr algn="ctr"/>
            <a:r>
              <a:rPr lang="en-US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story</a:t>
            </a:r>
            <a:endParaRPr lang="en-US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2987" y="244285"/>
            <a:ext cx="2981325" cy="1924050"/>
          </a:xfrm>
          <a:prstGeom prst="rect">
            <a:avLst/>
          </a:prstGeom>
        </p:spPr>
      </p:pic>
      <p:pic>
        <p:nvPicPr>
          <p:cNvPr id="10" name="Picture 2" descr="Image previe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484" y="2142670"/>
            <a:ext cx="1286330" cy="128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26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37" y="185737"/>
            <a:ext cx="8829675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u="sng" dirty="0" smtClean="0">
                <a:latin typeface="Comic Sans MS" panose="030F0702030302020204" pitchFamily="66" charset="0"/>
              </a:rPr>
              <a:t>How to use this story</a:t>
            </a:r>
          </a:p>
          <a:p>
            <a:pPr algn="ctr"/>
            <a:endParaRPr lang="en-GB" sz="36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Each</a:t>
            </a:r>
            <a:r>
              <a:rPr lang="en-GB" sz="3200" dirty="0" smtClean="0">
                <a:latin typeface="Comic Sans MS" panose="030F0702030302020204" pitchFamily="66" charset="0"/>
              </a:rPr>
              <a:t> </a:t>
            </a:r>
            <a:r>
              <a:rPr lang="en-GB" sz="2400" dirty="0" smtClean="0">
                <a:latin typeface="Comic Sans MS" panose="030F0702030302020204" pitchFamily="66" charset="0"/>
              </a:rPr>
              <a:t>part of the story comes with a suggested activity which can be completed independently or with support.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Encourage the listener to use their senses to bring the story to life and communicate likes and dislikes.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endParaRPr lang="en-GB" sz="2400" dirty="0" smtClean="0">
              <a:latin typeface="Comic Sans MS" panose="030F0702030302020204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endParaRPr lang="en-GB" sz="2400" dirty="0" smtClean="0">
              <a:latin typeface="Comic Sans MS" panose="030F0702030302020204" pitchFamily="66" charset="0"/>
            </a:endParaRPr>
          </a:p>
          <a:p>
            <a:pPr algn="ctr"/>
            <a:endParaRPr lang="en-GB" sz="24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The story can also be used alongside a set of </a:t>
            </a:r>
            <a:r>
              <a:rPr lang="en-GB" sz="2400" smtClean="0">
                <a:latin typeface="Comic Sans MS" panose="030F0702030302020204" pitchFamily="66" charset="0"/>
              </a:rPr>
              <a:t>massage strokes given </a:t>
            </a:r>
            <a:r>
              <a:rPr lang="en-GB" sz="2400" dirty="0" smtClean="0">
                <a:latin typeface="Comic Sans MS" panose="030F0702030302020204" pitchFamily="66" charset="0"/>
              </a:rPr>
              <a:t>next to each verse. </a:t>
            </a: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Story massage can be used to improve calmness and concentration. 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0" y="2985782"/>
            <a:ext cx="1304925" cy="1752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9863" y="2886074"/>
            <a:ext cx="1562100" cy="1800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2574" y="3356757"/>
            <a:ext cx="1676400" cy="1657350"/>
          </a:xfrm>
          <a:prstGeom prst="rect">
            <a:avLst/>
          </a:prstGeom>
        </p:spPr>
      </p:pic>
      <p:pic>
        <p:nvPicPr>
          <p:cNvPr id="6" name="Picture 2" descr="Image previe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09" y="185737"/>
            <a:ext cx="1286330" cy="128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72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342767"/>
              </p:ext>
            </p:extLst>
          </p:nvPr>
        </p:nvGraphicFramePr>
        <p:xfrm>
          <a:off x="428625" y="291041"/>
          <a:ext cx="11387136" cy="6310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6784">
                  <a:extLst>
                    <a:ext uri="{9D8B030D-6E8A-4147-A177-3AD203B41FA5}">
                      <a16:colId xmlns:a16="http://schemas.microsoft.com/office/drawing/2014/main" val="4011521687"/>
                    </a:ext>
                  </a:extLst>
                </a:gridCol>
                <a:gridCol w="2846784">
                  <a:extLst>
                    <a:ext uri="{9D8B030D-6E8A-4147-A177-3AD203B41FA5}">
                      <a16:colId xmlns:a16="http://schemas.microsoft.com/office/drawing/2014/main" val="3909433740"/>
                    </a:ext>
                  </a:extLst>
                </a:gridCol>
                <a:gridCol w="2846784">
                  <a:extLst>
                    <a:ext uri="{9D8B030D-6E8A-4147-A177-3AD203B41FA5}">
                      <a16:colId xmlns:a16="http://schemas.microsoft.com/office/drawing/2014/main" val="1475508391"/>
                    </a:ext>
                  </a:extLst>
                </a:gridCol>
                <a:gridCol w="2846784">
                  <a:extLst>
                    <a:ext uri="{9D8B030D-6E8A-4147-A177-3AD203B41FA5}">
                      <a16:colId xmlns:a16="http://schemas.microsoft.com/office/drawing/2014/main" val="28117812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Story Verse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Activity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Massage Stroke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Signs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622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Once upon a time a little girl called Cinderella lived with her step mother and two ugly stepsisters, Doris and 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Delilah.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i="1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i="1" dirty="0" smtClean="0">
                          <a:latin typeface="Comic Sans MS" panose="030F0702030302020204" pitchFamily="66" charset="0"/>
                        </a:rPr>
                        <a:t>Reader</a:t>
                      </a:r>
                      <a:r>
                        <a:rPr lang="en-GB" i="1" baseline="0" dirty="0" smtClean="0">
                          <a:latin typeface="Comic Sans MS" panose="030F0702030302020204" pitchFamily="66" charset="0"/>
                        </a:rPr>
                        <a:t> to make funny </a:t>
                      </a:r>
                      <a:r>
                        <a:rPr lang="en-GB" i="1" baseline="0" dirty="0" smtClean="0">
                          <a:latin typeface="Comic Sans MS" panose="030F0702030302020204" pitchFamily="66" charset="0"/>
                        </a:rPr>
                        <a:t>voices </a:t>
                      </a:r>
                      <a:r>
                        <a:rPr lang="en-GB" i="1" baseline="0" dirty="0" smtClean="0">
                          <a:latin typeface="Comic Sans MS" panose="030F0702030302020204" pitchFamily="66" charset="0"/>
                        </a:rPr>
                        <a:t>to imitate the sisters. Leave a pause after each sentence, word or vocalisation to allow a chance for vocal turn </a:t>
                      </a:r>
                      <a:r>
                        <a:rPr lang="en-GB" i="1" baseline="0" dirty="0" smtClean="0">
                          <a:latin typeface="Comic Sans MS" panose="030F0702030302020204" pitchFamily="66" charset="0"/>
                        </a:rPr>
                        <a:t>taking.</a:t>
                      </a:r>
                      <a:endParaRPr lang="en-GB" i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i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fan</a:t>
                      </a:r>
                      <a:endParaRPr lang="en-GB" sz="1400" dirty="0" smtClean="0"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400" dirty="0" smtClean="0"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400" dirty="0" smtClean="0"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400" dirty="0" smtClean="0"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400" dirty="0" smtClean="0"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 smtClean="0"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 both palms flat, start with hands at the centre together and move </a:t>
                      </a:r>
                      <a:r>
                        <a:rPr lang="en-GB" sz="1400" b="1" i="1" dirty="0" smtClean="0"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</a:t>
                      </a:r>
                      <a:r>
                        <a:rPr lang="en-GB" sz="1400" dirty="0" smtClean="0"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out (away from each other) to create a fan shape 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2213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Cinderella was very unhappy because she had to do all the work in the house.</a:t>
                      </a: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She did all the washing, cleaning, scrubbing, polishing and 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vacuuming.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dirty="0" smtClean="0">
                          <a:latin typeface="Comic Sans MS" panose="030F0702030302020204" pitchFamily="66" charset="0"/>
                        </a:rPr>
                        <a:t>Explore bubbles in a washing up bowl and</a:t>
                      </a:r>
                      <a:r>
                        <a:rPr lang="en-GB" i="1" baseline="0" dirty="0" smtClean="0">
                          <a:latin typeface="Comic Sans MS" panose="030F0702030302020204" pitchFamily="66" charset="0"/>
                        </a:rPr>
                        <a:t> different cloths, brushes and sponges.</a:t>
                      </a:r>
                    </a:p>
                    <a:p>
                      <a:r>
                        <a:rPr lang="en-GB" i="1" baseline="0" dirty="0" smtClean="0">
                          <a:latin typeface="Comic Sans MS" panose="030F0702030302020204" pitchFamily="66" charset="0"/>
                        </a:rPr>
                        <a:t>Listen to sound of the </a:t>
                      </a:r>
                      <a:r>
                        <a:rPr lang="en-GB" i="1" baseline="0" dirty="0" smtClean="0">
                          <a:latin typeface="Comic Sans MS" panose="030F0702030302020204" pitchFamily="66" charset="0"/>
                        </a:rPr>
                        <a:t>vacuum </a:t>
                      </a:r>
                      <a:r>
                        <a:rPr lang="en-GB" i="1" baseline="0" dirty="0" smtClean="0">
                          <a:latin typeface="Comic Sans MS" panose="030F0702030302020204" pitchFamily="66" charset="0"/>
                        </a:rPr>
                        <a:t>– press to turn it on. </a:t>
                      </a:r>
                      <a:r>
                        <a:rPr lang="en-GB" b="1" i="1" baseline="0" dirty="0" smtClean="0">
                          <a:latin typeface="Comic Sans MS" panose="030F0702030302020204" pitchFamily="66" charset="0"/>
                        </a:rPr>
                        <a:t>Could you help with any household chores?</a:t>
                      </a:r>
                      <a:endParaRPr lang="en-GB" b="1" i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i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squeeze</a:t>
                      </a:r>
                      <a:endParaRPr lang="en-GB" sz="1400" dirty="0" smtClean="0"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400" dirty="0" smtClean="0"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400" dirty="0" smtClean="0"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400" dirty="0" smtClean="0"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400" dirty="0" smtClean="0"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400" dirty="0" smtClean="0"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400" dirty="0" smtClean="0"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400" dirty="0" smtClean="0"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Use both hands (between fingers and thumb) to gently ‘squeeze’ the area and hold.</a:t>
                      </a:r>
                      <a:endParaRPr lang="en-GB" sz="140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3488442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5424" y="974184"/>
            <a:ext cx="2486025" cy="22955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86849" y="3264873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Comic Sans MS" panose="030F0702030302020204" pitchFamily="66" charset="0"/>
              </a:rPr>
              <a:t>sisters</a:t>
            </a:r>
            <a:endParaRPr lang="en-GB" sz="28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21736" t="37420" r="70985" b="53032"/>
          <a:stretch/>
        </p:blipFill>
        <p:spPr bwMode="auto">
          <a:xfrm>
            <a:off x="6970863" y="1137110"/>
            <a:ext cx="1158725" cy="1235353"/>
          </a:xfrm>
          <a:prstGeom prst="flowChartConnector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4"/>
          <a:srcRect l="21548" t="60763" r="70596" b="29595"/>
          <a:stretch/>
        </p:blipFill>
        <p:spPr bwMode="auto">
          <a:xfrm>
            <a:off x="6970863" y="4323965"/>
            <a:ext cx="1135385" cy="1110357"/>
          </a:xfrm>
          <a:prstGeom prst="flowChartConnector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1648" y="4048775"/>
            <a:ext cx="1905001" cy="2552452"/>
          </a:xfrm>
          <a:prstGeom prst="rect">
            <a:avLst/>
          </a:prstGeom>
        </p:spPr>
      </p:pic>
      <p:pic>
        <p:nvPicPr>
          <p:cNvPr id="9" name="Picture 2" descr="Image previe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5672" y="0"/>
            <a:ext cx="1286330" cy="128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84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07999"/>
              </p:ext>
            </p:extLst>
          </p:nvPr>
        </p:nvGraphicFramePr>
        <p:xfrm>
          <a:off x="-2" y="0"/>
          <a:ext cx="12192004" cy="7242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1">
                  <a:extLst>
                    <a:ext uri="{9D8B030D-6E8A-4147-A177-3AD203B41FA5}">
                      <a16:colId xmlns:a16="http://schemas.microsoft.com/office/drawing/2014/main" val="4011521687"/>
                    </a:ext>
                  </a:extLst>
                </a:gridCol>
                <a:gridCol w="3048001">
                  <a:extLst>
                    <a:ext uri="{9D8B030D-6E8A-4147-A177-3AD203B41FA5}">
                      <a16:colId xmlns:a16="http://schemas.microsoft.com/office/drawing/2014/main" val="3909433740"/>
                    </a:ext>
                  </a:extLst>
                </a:gridCol>
                <a:gridCol w="3048001">
                  <a:extLst>
                    <a:ext uri="{9D8B030D-6E8A-4147-A177-3AD203B41FA5}">
                      <a16:colId xmlns:a16="http://schemas.microsoft.com/office/drawing/2014/main" val="1475508391"/>
                    </a:ext>
                  </a:extLst>
                </a:gridCol>
                <a:gridCol w="3048001">
                  <a:extLst>
                    <a:ext uri="{9D8B030D-6E8A-4147-A177-3AD203B41FA5}">
                      <a16:colId xmlns:a16="http://schemas.microsoft.com/office/drawing/2014/main" val="2811781244"/>
                    </a:ext>
                  </a:extLst>
                </a:gridCol>
              </a:tblGrid>
              <a:tr h="376311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Story Verse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Activity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Massage Stroke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Signs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622901"/>
                  </a:ext>
                </a:extLst>
              </a:tr>
              <a:tr h="37115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One day a special letter arrived in the post. It was an invitation to a ball at the royal palace.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800" i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Have a selection of papers,</a:t>
                      </a:r>
                      <a:r>
                        <a:rPr lang="en-GB" sz="1800" i="1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envelopes or wallets. Practise putting the paper in the envelope or opening it – pulling and grasping. </a:t>
                      </a:r>
                      <a:r>
                        <a:rPr lang="en-GB" sz="1800" b="1" i="1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Using a box with a hole cut out, try posting objects into the box.</a:t>
                      </a:r>
                      <a:endParaRPr lang="en-GB" sz="1800" b="1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endParaRPr lang="en-GB" i="1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i="1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i="1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i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drum</a:t>
                      </a:r>
                      <a:endParaRPr lang="en-GB" sz="1400" dirty="0" smtClean="0"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GB" sz="1400" dirty="0" smtClean="0"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GB" sz="1400" dirty="0" smtClean="0"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GB" sz="1400" dirty="0" smtClean="0"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GB" sz="1400" dirty="0" smtClean="0"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GB" sz="1400" dirty="0" smtClean="0"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GB" sz="1400" dirty="0" smtClean="0"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1400" dirty="0" smtClean="0"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Hands make a fist and gently knead.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2213537"/>
                  </a:ext>
                </a:extLst>
              </a:tr>
              <a:tr h="3154829"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Cinderella wondered if she would be able to go to the ball but Doris and Delilah just laughed at her and told her to get on with her work.</a:t>
                      </a: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Cinderella watched as Doris and Delilah got ready for the ball. They were very 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excited.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i="1" dirty="0" smtClean="0">
                          <a:latin typeface="Comic Sans MS" panose="030F0702030302020204" pitchFamily="66" charset="0"/>
                        </a:rPr>
                        <a:t>Smell different perfumes or aftershaves. Feel creams or shaving foam</a:t>
                      </a:r>
                      <a:r>
                        <a:rPr lang="en-GB" b="0" i="1" baseline="0" dirty="0" smtClean="0">
                          <a:latin typeface="Comic Sans MS" panose="030F0702030302020204" pitchFamily="66" charset="0"/>
                        </a:rPr>
                        <a:t> on your hands </a:t>
                      </a:r>
                      <a:r>
                        <a:rPr lang="en-GB" b="0" i="1" baseline="0" dirty="0" smtClean="0">
                          <a:latin typeface="Comic Sans MS" panose="030F0702030302020204" pitchFamily="66" charset="0"/>
                        </a:rPr>
                        <a:t>and/or face</a:t>
                      </a:r>
                      <a:r>
                        <a:rPr lang="en-GB" b="0" i="1" baseline="0" dirty="0" smtClean="0">
                          <a:latin typeface="Comic Sans MS" panose="030F0702030302020204" pitchFamily="66" charset="0"/>
                        </a:rPr>
                        <a:t>.</a:t>
                      </a:r>
                    </a:p>
                    <a:p>
                      <a:r>
                        <a:rPr lang="en-GB" b="1" i="1" baseline="0" dirty="0" smtClean="0">
                          <a:latin typeface="Comic Sans MS" panose="030F0702030302020204" pitchFamily="66" charset="0"/>
                        </a:rPr>
                        <a:t>Do you like it?</a:t>
                      </a:r>
                    </a:p>
                    <a:p>
                      <a:r>
                        <a:rPr lang="en-GB" b="0" i="1" baseline="0" dirty="0" smtClean="0">
                          <a:latin typeface="Comic Sans MS" panose="030F0702030302020204" pitchFamily="66" charset="0"/>
                        </a:rPr>
                        <a:t>Have a go at styling your hair or trying on fancy clothes – </a:t>
                      </a:r>
                      <a:r>
                        <a:rPr lang="en-GB" b="1" i="1" baseline="0" dirty="0" smtClean="0">
                          <a:latin typeface="Comic Sans MS" panose="030F0702030302020204" pitchFamily="66" charset="0"/>
                        </a:rPr>
                        <a:t>How do they feel, what do they look like in the mirror?</a:t>
                      </a:r>
                      <a:endParaRPr lang="en-GB" b="1" i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i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circle </a:t>
                      </a:r>
                      <a:endParaRPr lang="en-GB" sz="1400" dirty="0" smtClean="0"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400" dirty="0" smtClean="0"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400" dirty="0" smtClean="0"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400" dirty="0" smtClean="0"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400" dirty="0" smtClean="0"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400" dirty="0" smtClean="0"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 smtClean="0"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 your palm flat, make a circle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3488442"/>
                  </a:ext>
                </a:extLst>
              </a:tr>
            </a:tbl>
          </a:graphicData>
        </a:graphic>
      </p:graphicFrame>
      <p:pic>
        <p:nvPicPr>
          <p:cNvPr id="9" name="Picture 8"/>
          <p:cNvPicPr/>
          <p:nvPr/>
        </p:nvPicPr>
        <p:blipFill rotWithShape="1">
          <a:blip r:embed="rId2"/>
          <a:srcRect l="21310" t="41071" r="70357" b="49405"/>
          <a:stretch/>
        </p:blipFill>
        <p:spPr bwMode="auto">
          <a:xfrm>
            <a:off x="6950922" y="779332"/>
            <a:ext cx="1209230" cy="1036321"/>
          </a:xfrm>
          <a:prstGeom prst="flowChartConnector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499" y="779332"/>
            <a:ext cx="1914525" cy="28717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3706" y="3014662"/>
            <a:ext cx="1081224" cy="873629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 rotWithShape="1">
          <a:blip r:embed="rId5"/>
          <a:srcRect l="21632" t="17421" r="70777" b="73031"/>
          <a:stretch/>
        </p:blipFill>
        <p:spPr bwMode="auto">
          <a:xfrm>
            <a:off x="6950922" y="4674662"/>
            <a:ext cx="1156858" cy="1206730"/>
          </a:xfrm>
          <a:prstGeom prst="flowChartConnector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l="11334" r="8666" b="18500"/>
          <a:stretch/>
        </p:blipFill>
        <p:spPr>
          <a:xfrm>
            <a:off x="9498418" y="4214940"/>
            <a:ext cx="2131606" cy="217157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415461" y="63347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omic Sans MS" panose="030F0702030302020204" pitchFamily="66" charset="0"/>
              </a:rPr>
              <a:t>e</a:t>
            </a:r>
            <a:r>
              <a:rPr lang="en-GB" sz="2800" b="1" dirty="0" smtClean="0">
                <a:latin typeface="Comic Sans MS" panose="030F0702030302020204" pitchFamily="66" charset="0"/>
              </a:rPr>
              <a:t>xciting</a:t>
            </a:r>
            <a:endParaRPr lang="en-GB" sz="2800" b="1" dirty="0">
              <a:latin typeface="Comic Sans MS" panose="030F0702030302020204" pitchFamily="66" charset="0"/>
            </a:endParaRPr>
          </a:p>
        </p:txBody>
      </p:sp>
      <p:pic>
        <p:nvPicPr>
          <p:cNvPr id="14" name="Picture 2" descr="Image preview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5672" y="0"/>
            <a:ext cx="1286330" cy="128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82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338497"/>
              </p:ext>
            </p:extLst>
          </p:nvPr>
        </p:nvGraphicFramePr>
        <p:xfrm>
          <a:off x="0" y="0"/>
          <a:ext cx="12192000" cy="6840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6151">
                  <a:extLst>
                    <a:ext uri="{9D8B030D-6E8A-4147-A177-3AD203B41FA5}">
                      <a16:colId xmlns:a16="http://schemas.microsoft.com/office/drawing/2014/main" val="4011521687"/>
                    </a:ext>
                  </a:extLst>
                </a:gridCol>
                <a:gridCol w="3444038">
                  <a:extLst>
                    <a:ext uri="{9D8B030D-6E8A-4147-A177-3AD203B41FA5}">
                      <a16:colId xmlns:a16="http://schemas.microsoft.com/office/drawing/2014/main" val="3909433740"/>
                    </a:ext>
                  </a:extLst>
                </a:gridCol>
                <a:gridCol w="2213811">
                  <a:extLst>
                    <a:ext uri="{9D8B030D-6E8A-4147-A177-3AD203B41FA5}">
                      <a16:colId xmlns:a16="http://schemas.microsoft.com/office/drawing/2014/main" val="147550839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811781244"/>
                    </a:ext>
                  </a:extLst>
                </a:gridCol>
              </a:tblGrid>
              <a:tr h="380047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Story Verse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Activity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Massage Stroke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Signs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622901"/>
                  </a:ext>
                </a:extLst>
              </a:tr>
              <a:tr h="35154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The ugly sisters and the stepmother went off to the ball and Cinderella was left alone crying by the 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fire. Suddenly 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there was a twinkling sound and a fairy appeared</a:t>
                      </a: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“I am your fairy godmother” said the fairy</a:t>
                      </a: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“Why are you crying?”</a:t>
                      </a: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 “Everyone has gone to the ball and left me alone” said 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Cinderella.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dirty="0" smtClean="0">
                          <a:latin typeface="Comic Sans MS" panose="030F0702030302020204" pitchFamily="66" charset="0"/>
                        </a:rPr>
                        <a:t>Feel droplets of water fall on your cheeks and the warmth of a heat pack.</a:t>
                      </a:r>
                    </a:p>
                    <a:p>
                      <a:r>
                        <a:rPr lang="en-GB" i="1" dirty="0" smtClean="0">
                          <a:latin typeface="Comic Sans MS" panose="030F0702030302020204" pitchFamily="66" charset="0"/>
                        </a:rPr>
                        <a:t>Light</a:t>
                      </a:r>
                      <a:r>
                        <a:rPr lang="en-GB" i="1" baseline="0" dirty="0" smtClean="0">
                          <a:latin typeface="Comic Sans MS" panose="030F0702030302020204" pitchFamily="66" charset="0"/>
                        </a:rPr>
                        <a:t> some LED candles or turn on some fairy/sensory lights – </a:t>
                      </a:r>
                      <a:r>
                        <a:rPr lang="en-GB" b="1" i="1" baseline="0" dirty="0" smtClean="0">
                          <a:latin typeface="Comic Sans MS" panose="030F0702030302020204" pitchFamily="66" charset="0"/>
                        </a:rPr>
                        <a:t>Can you track them left to right or up and down?</a:t>
                      </a:r>
                    </a:p>
                    <a:p>
                      <a:r>
                        <a:rPr lang="en-GB" i="1" dirty="0" smtClean="0">
                          <a:latin typeface="Comic Sans MS" panose="030F0702030302020204" pitchFamily="66" charset="0"/>
                        </a:rPr>
                        <a:t>Listen to the sound of bells or a twinkly ringtone. </a:t>
                      </a:r>
                      <a:r>
                        <a:rPr lang="en-GB" b="1" i="1" dirty="0" smtClean="0">
                          <a:latin typeface="Comic Sans MS" panose="030F0702030302020204" pitchFamily="66" charset="0"/>
                        </a:rPr>
                        <a:t>Can you turn towards the sound?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i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sprinkle</a:t>
                      </a:r>
                      <a:endParaRPr lang="en-GB" sz="1400" dirty="0" smtClean="0"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400" dirty="0" smtClean="0"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400" dirty="0" smtClean="0"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400" dirty="0" smtClean="0"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400" dirty="0" smtClean="0"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400" dirty="0" smtClean="0"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400" dirty="0" smtClean="0"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400" dirty="0" smtClean="0"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400" dirty="0" smtClean="0"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400" dirty="0" smtClean="0"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400" dirty="0" smtClean="0"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Use your fingertips alternately to tap over area like rain.</a:t>
                      </a:r>
                      <a:endParaRPr lang="en-GB" sz="1400" dirty="0" smtClean="0"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2213537"/>
                  </a:ext>
                </a:extLst>
              </a:tr>
              <a:tr h="2945368"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 “Dry your eyes my dear, you shall go to the ball” said the fairy</a:t>
                      </a: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She waved her magic wand and Cinderella was suddenly wearing a beautiful dress</a:t>
                      </a: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“Off you go, but you must be back before midnight” and in a flash, she was 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gone.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i="1" baseline="0" dirty="0" smtClean="0">
                          <a:latin typeface="Comic Sans MS" panose="030F0702030302020204" pitchFamily="66" charset="0"/>
                        </a:rPr>
                        <a:t>Grasp a baton or ‘wand’ </a:t>
                      </a:r>
                      <a:r>
                        <a:rPr lang="en-GB" b="1" i="1" baseline="0" dirty="0" smtClean="0">
                          <a:latin typeface="Comic Sans MS" panose="030F0702030302020204" pitchFamily="66" charset="0"/>
                        </a:rPr>
                        <a:t>– </a:t>
                      </a:r>
                      <a:r>
                        <a:rPr lang="en-GB" b="0" i="1" baseline="0" dirty="0" smtClean="0">
                          <a:latin typeface="Comic Sans MS" panose="030F0702030302020204" pitchFamily="66" charset="0"/>
                        </a:rPr>
                        <a:t>(you could make a wand by wrapping a pencil in paper and decorating it!)</a:t>
                      </a:r>
                    </a:p>
                    <a:p>
                      <a:r>
                        <a:rPr lang="en-GB" b="1" i="1" baseline="0" dirty="0" smtClean="0">
                          <a:latin typeface="Comic Sans MS" panose="030F0702030302020204" pitchFamily="66" charset="0"/>
                        </a:rPr>
                        <a:t>Can you wave your wand up and down and side to side? </a:t>
                      </a:r>
                    </a:p>
                    <a:p>
                      <a:r>
                        <a:rPr lang="en-GB" b="0" i="1" baseline="0" dirty="0" smtClean="0">
                          <a:latin typeface="Comic Sans MS" panose="030F0702030302020204" pitchFamily="66" charset="0"/>
                        </a:rPr>
                        <a:t>You or the reader hide behind your hands or fabric </a:t>
                      </a:r>
                      <a:r>
                        <a:rPr lang="en-GB" b="1" i="1" baseline="0" dirty="0" smtClean="0">
                          <a:latin typeface="Comic Sans MS" panose="030F0702030302020204" pitchFamily="66" charset="0"/>
                        </a:rPr>
                        <a:t>– can you find them?</a:t>
                      </a:r>
                      <a:endParaRPr lang="en-GB" b="1" i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i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wave</a:t>
                      </a:r>
                      <a:endParaRPr lang="en-GB" sz="1400" dirty="0" smtClean="0"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400" dirty="0" smtClean="0"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400" dirty="0" smtClean="0"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400" dirty="0" smtClean="0"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400" dirty="0" smtClean="0"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400" dirty="0" smtClean="0"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400" dirty="0" smtClean="0"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400" dirty="0" smtClean="0"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400" dirty="0" smtClean="0"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 your palm flat, draw a vertical wavy line </a:t>
                      </a:r>
                      <a:endParaRPr lang="en-GB" sz="140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3488442"/>
                  </a:ext>
                </a:extLst>
              </a:tr>
            </a:tbl>
          </a:graphicData>
        </a:graphic>
      </p:graphicFrame>
      <p:pic>
        <p:nvPicPr>
          <p:cNvPr id="14" name="Picture 13"/>
          <p:cNvPicPr/>
          <p:nvPr/>
        </p:nvPicPr>
        <p:blipFill rotWithShape="1">
          <a:blip r:embed="rId2"/>
          <a:srcRect l="21548" t="80584" r="70596" b="9374"/>
          <a:stretch/>
        </p:blipFill>
        <p:spPr bwMode="auto">
          <a:xfrm>
            <a:off x="7429653" y="1071622"/>
            <a:ext cx="1177124" cy="1207179"/>
          </a:xfrm>
          <a:prstGeom prst="flowChartConnector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050" y="605823"/>
            <a:ext cx="1419226" cy="2908537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 rotWithShape="1">
          <a:blip r:embed="rId4"/>
          <a:srcRect l="21528" t="27356" r="70673" b="63096"/>
          <a:stretch/>
        </p:blipFill>
        <p:spPr bwMode="auto">
          <a:xfrm>
            <a:off x="7435897" y="4550469"/>
            <a:ext cx="1170880" cy="1186987"/>
          </a:xfrm>
          <a:prstGeom prst="flowChartConnector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0979" y="4299285"/>
            <a:ext cx="2722744" cy="2192652"/>
          </a:xfrm>
          <a:prstGeom prst="rect">
            <a:avLst/>
          </a:prstGeom>
        </p:spPr>
      </p:pic>
      <p:pic>
        <p:nvPicPr>
          <p:cNvPr id="7" name="Picture 2" descr="Image previe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1641" y="0"/>
            <a:ext cx="1286330" cy="128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82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360851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6151">
                  <a:extLst>
                    <a:ext uri="{9D8B030D-6E8A-4147-A177-3AD203B41FA5}">
                      <a16:colId xmlns:a16="http://schemas.microsoft.com/office/drawing/2014/main" val="4011521687"/>
                    </a:ext>
                  </a:extLst>
                </a:gridCol>
                <a:gridCol w="3444038">
                  <a:extLst>
                    <a:ext uri="{9D8B030D-6E8A-4147-A177-3AD203B41FA5}">
                      <a16:colId xmlns:a16="http://schemas.microsoft.com/office/drawing/2014/main" val="3909433740"/>
                    </a:ext>
                  </a:extLst>
                </a:gridCol>
                <a:gridCol w="2213811">
                  <a:extLst>
                    <a:ext uri="{9D8B030D-6E8A-4147-A177-3AD203B41FA5}">
                      <a16:colId xmlns:a16="http://schemas.microsoft.com/office/drawing/2014/main" val="147550839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811781244"/>
                    </a:ext>
                  </a:extLst>
                </a:gridCol>
              </a:tblGrid>
              <a:tr h="35900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Story Verse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Activity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Massage Stroke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Signs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622901"/>
                  </a:ext>
                </a:extLst>
              </a:tr>
              <a:tr h="3859249"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Cinderella danced with the prince all night and he fell in love with her.</a:t>
                      </a: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Soon it was nearly midnight.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i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Using YouTube,</a:t>
                      </a:r>
                      <a:r>
                        <a:rPr lang="en-GB" sz="1800" i="1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play</a:t>
                      </a:r>
                      <a:r>
                        <a:rPr lang="en-GB" sz="1800" i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a variety of different dance music. If students</a:t>
                      </a:r>
                      <a:r>
                        <a:rPr lang="en-GB" sz="1800" i="1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are in a chair, experience swirling around. If students are lying down use fabrics to swirl to the music.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1800" i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If you have some, light sensory</a:t>
                      </a:r>
                      <a:r>
                        <a:rPr lang="en-GB" sz="1800" i="1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lights – observe tracking. </a:t>
                      </a:r>
                    </a:p>
                    <a:p>
                      <a:r>
                        <a:rPr lang="en-GB" sz="1800" i="1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Finally, use </a:t>
                      </a:r>
                      <a:r>
                        <a:rPr lang="en-GB" sz="1800" i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Woodblocks, sticks or cutlery to make ticking sounds leading to twelve strokes on bell for midnight.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i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</a:t>
                      </a:r>
                      <a:r>
                        <a:rPr lang="en-GB" sz="1600" b="1" i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bounce</a:t>
                      </a:r>
                      <a:endParaRPr lang="en-GB" sz="1400" dirty="0" smtClean="0"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400" dirty="0" smtClean="0"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400" dirty="0" smtClean="0"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400" dirty="0" smtClean="0"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400" dirty="0" smtClean="0"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400" dirty="0" smtClean="0"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400" dirty="0" smtClean="0"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400" dirty="0" smtClean="0"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050" dirty="0" smtClean="0"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Use one hand at a time to gently ‘squeeze’ and pick up the area and then release upwards.</a:t>
                      </a:r>
                      <a:endParaRPr lang="en-GB" sz="1200" dirty="0" smtClean="0"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2213537"/>
                  </a:ext>
                </a:extLst>
              </a:tr>
              <a:tr h="2539738"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Cinderella dropped her shoes and ran home just before her beautiful dress disappeared.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The next day the prince came to the house looking for the girl who could fit into the shoes that had been dropped.</a:t>
                      </a:r>
                    </a:p>
                    <a:p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i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Spend time trying on different shoes. Try</a:t>
                      </a:r>
                      <a:r>
                        <a:rPr lang="en-GB" sz="1800" i="1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on different sizes belonging to people in the household.</a:t>
                      </a:r>
                      <a:endParaRPr lang="en-GB" sz="1800" i="1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 you recognise your own shoes?</a:t>
                      </a:r>
                    </a:p>
                    <a:p>
                      <a:endParaRPr lang="en-GB" b="1" i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i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</a:t>
                      </a:r>
                      <a:r>
                        <a:rPr lang="en-GB" sz="1600" b="1" i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walk</a:t>
                      </a:r>
                      <a:endParaRPr lang="en-GB" sz="1400" dirty="0" smtClean="0"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400" dirty="0" smtClean="0"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400" dirty="0" smtClean="0"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400" dirty="0" smtClean="0"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400" dirty="0" smtClean="0"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400" dirty="0" smtClean="0"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400" dirty="0" smtClean="0"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Palms flat, place one after each other and ‘walk’ up or down the area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3488442"/>
                  </a:ext>
                </a:extLst>
              </a:tr>
            </a:tbl>
          </a:graphicData>
        </a:graphic>
      </p:graphicFrame>
      <p:pic>
        <p:nvPicPr>
          <p:cNvPr id="7" name="Picture 6"/>
          <p:cNvPicPr/>
          <p:nvPr/>
        </p:nvPicPr>
        <p:blipFill rotWithShape="1">
          <a:blip r:embed="rId2"/>
          <a:srcRect l="21548" t="70626" r="70596" b="19452"/>
          <a:stretch/>
        </p:blipFill>
        <p:spPr bwMode="auto">
          <a:xfrm>
            <a:off x="7479882" y="886357"/>
            <a:ext cx="1126895" cy="1198035"/>
          </a:xfrm>
          <a:prstGeom prst="flowChartConnector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0631" y="886357"/>
            <a:ext cx="1443440" cy="2201858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 rotWithShape="1">
          <a:blip r:embed="rId4"/>
          <a:srcRect l="21632" t="47226" r="70777" b="43226"/>
          <a:stretch/>
        </p:blipFill>
        <p:spPr bwMode="auto">
          <a:xfrm>
            <a:off x="7502100" y="4603885"/>
            <a:ext cx="1104677" cy="1099034"/>
          </a:xfrm>
          <a:prstGeom prst="flowChartConnector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0632" y="4603885"/>
            <a:ext cx="1443440" cy="1815940"/>
          </a:xfrm>
          <a:prstGeom prst="rect">
            <a:avLst/>
          </a:prstGeom>
        </p:spPr>
      </p:pic>
      <p:pic>
        <p:nvPicPr>
          <p:cNvPr id="11" name="Picture 2" descr="Image previe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4432" y="0"/>
            <a:ext cx="1286330" cy="128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07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96984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6151">
                  <a:extLst>
                    <a:ext uri="{9D8B030D-6E8A-4147-A177-3AD203B41FA5}">
                      <a16:colId xmlns:a16="http://schemas.microsoft.com/office/drawing/2014/main" val="4011521687"/>
                    </a:ext>
                  </a:extLst>
                </a:gridCol>
                <a:gridCol w="3444038">
                  <a:extLst>
                    <a:ext uri="{9D8B030D-6E8A-4147-A177-3AD203B41FA5}">
                      <a16:colId xmlns:a16="http://schemas.microsoft.com/office/drawing/2014/main" val="3909433740"/>
                    </a:ext>
                  </a:extLst>
                </a:gridCol>
                <a:gridCol w="2213811">
                  <a:extLst>
                    <a:ext uri="{9D8B030D-6E8A-4147-A177-3AD203B41FA5}">
                      <a16:colId xmlns:a16="http://schemas.microsoft.com/office/drawing/2014/main" val="147550839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811781244"/>
                    </a:ext>
                  </a:extLst>
                </a:gridCol>
              </a:tblGrid>
              <a:tr h="369651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Story Verse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Activity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Massage Stroke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Signs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622901"/>
                  </a:ext>
                </a:extLst>
              </a:tr>
              <a:tr h="33463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Finally the prince persuaded Cinderella to try on the shoes and they fitted.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i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Celebrate!</a:t>
                      </a:r>
                    </a:p>
                    <a:p>
                      <a:r>
                        <a:rPr lang="en-GB" sz="1800" i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Clapping,</a:t>
                      </a:r>
                      <a:r>
                        <a:rPr lang="en-GB" sz="1800" i="1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cheering, use a pot/pan and wooden spoon to make a drum roll.</a:t>
                      </a:r>
                    </a:p>
                    <a:p>
                      <a:endParaRPr lang="en-GB" sz="1800" i="1" kern="1200" baseline="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1800" i="1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Listen to a fanfare! </a:t>
                      </a:r>
                    </a:p>
                    <a:p>
                      <a:endParaRPr lang="en-GB" sz="1800" kern="1200" baseline="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Times New Roman" panose="02020603050405020304" pitchFamily="18" charset="0"/>
                        </a:rPr>
                        <a:t>                                   Click</a:t>
                      </a:r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Times New Roman" panose="02020603050405020304" pitchFamily="18" charset="0"/>
                        </a:rPr>
                        <a:t> here</a:t>
                      </a:r>
                      <a:endParaRPr lang="en-GB" sz="1800" b="1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i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</a:t>
                      </a:r>
                      <a:r>
                        <a:rPr lang="en-GB" sz="1600" b="1" i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drum</a:t>
                      </a:r>
                      <a:endParaRPr lang="en-GB" sz="1400" dirty="0" smtClean="0"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400" dirty="0" smtClean="0"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400" dirty="0" smtClean="0"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400" dirty="0" smtClean="0"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400" dirty="0" smtClean="0"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400" dirty="0" smtClean="0"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400" dirty="0" smtClean="0"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400" dirty="0" smtClean="0"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050" dirty="0" smtClean="0"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200" dirty="0" smtClean="0"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Hands make a fist and gently knead.</a:t>
                      </a:r>
                      <a:endParaRPr lang="en-GB" sz="1200" dirty="0" smtClean="0"/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2213537"/>
                  </a:ext>
                </a:extLst>
              </a:tr>
              <a:tr h="31420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Cinderella and the prince got married and lived happily ever after.</a:t>
                      </a:r>
                    </a:p>
                    <a:p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i="1" dirty="0" smtClean="0">
                          <a:latin typeface="Comic Sans MS" panose="030F0702030302020204" pitchFamily="66" charset="0"/>
                        </a:rPr>
                        <a:t>Use</a:t>
                      </a:r>
                      <a:r>
                        <a:rPr lang="en-GB" b="0" i="1" baseline="0" dirty="0" smtClean="0">
                          <a:latin typeface="Comic Sans MS" panose="030F0702030302020204" pitchFamily="66" charset="0"/>
                        </a:rPr>
                        <a:t> your phone and YouTube to play a Wedding March or wedding music.</a:t>
                      </a:r>
                    </a:p>
                    <a:p>
                      <a:r>
                        <a:rPr lang="en-GB" b="0" i="1" baseline="0" dirty="0" smtClean="0">
                          <a:latin typeface="Comic Sans MS" panose="030F0702030302020204" pitchFamily="66" charset="0"/>
                        </a:rPr>
                        <a:t>Use rice, leaves, petals or torn/shredded paper as confetti to throw, track and explore.</a:t>
                      </a:r>
                    </a:p>
                    <a:p>
                      <a:r>
                        <a:rPr lang="en-GB" b="0" i="1" baseline="0" dirty="0" smtClean="0">
                          <a:latin typeface="Comic Sans MS" panose="030F0702030302020204" pitchFamily="66" charset="0"/>
                        </a:rPr>
                        <a:t>If you have one, blow up a balloon – </a:t>
                      </a:r>
                      <a:r>
                        <a:rPr lang="en-GB" b="1" i="1" baseline="0" dirty="0" smtClean="0">
                          <a:latin typeface="Comic Sans MS" panose="030F0702030302020204" pitchFamily="66" charset="0"/>
                        </a:rPr>
                        <a:t>Can you hit it to one another as a party game?</a:t>
                      </a:r>
                      <a:endParaRPr lang="en-GB" b="1" i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i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</a:t>
                      </a:r>
                      <a:r>
                        <a:rPr lang="en-GB" sz="1600" b="1" i="1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circle</a:t>
                      </a:r>
                      <a:endParaRPr lang="en-GB" sz="1400" dirty="0" smtClean="0"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400" dirty="0" smtClean="0"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400" dirty="0" smtClean="0"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400" dirty="0" smtClean="0"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400" dirty="0" smtClean="0"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400" dirty="0" smtClean="0"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400" dirty="0" smtClean="0"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400" dirty="0" smtClean="0"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 smtClean="0"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 your palm flat, make a circle</a:t>
                      </a:r>
                      <a:endParaRPr lang="en-GB" sz="1400" dirty="0" smtClean="0"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3488442"/>
                  </a:ext>
                </a:extLst>
              </a:tr>
            </a:tbl>
          </a:graphicData>
        </a:graphic>
      </p:graphicFrame>
      <p:pic>
        <p:nvPicPr>
          <p:cNvPr id="4" name="Short_triumphal_fanfare-John_Stracke-81579490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65441" y="2783415"/>
            <a:ext cx="609600" cy="609600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 rot="16959132">
            <a:off x="5226266" y="2538510"/>
            <a:ext cx="400050" cy="7858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9445" y="886357"/>
            <a:ext cx="1647927" cy="242781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 rotWithShape="1">
          <a:blip r:embed="rId6"/>
          <a:srcRect l="21310" t="41071" r="70357" b="49405"/>
          <a:stretch/>
        </p:blipFill>
        <p:spPr bwMode="auto">
          <a:xfrm>
            <a:off x="7502100" y="912888"/>
            <a:ext cx="1209230" cy="1036321"/>
          </a:xfrm>
          <a:prstGeom prst="flowChartConnector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7"/>
          <a:srcRect l="21632" t="17421" r="70777" b="73031"/>
          <a:stretch/>
        </p:blipFill>
        <p:spPr bwMode="auto">
          <a:xfrm>
            <a:off x="7554472" y="4100513"/>
            <a:ext cx="1156858" cy="1206730"/>
          </a:xfrm>
          <a:prstGeom prst="flowChartConnector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89445" y="3800475"/>
            <a:ext cx="1592513" cy="2654189"/>
          </a:xfrm>
          <a:prstGeom prst="rect">
            <a:avLst/>
          </a:prstGeom>
        </p:spPr>
      </p:pic>
      <p:pic>
        <p:nvPicPr>
          <p:cNvPr id="13" name="Picture 2" descr="Image previe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671" y="0"/>
            <a:ext cx="1286330" cy="128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18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37" y="185737"/>
            <a:ext cx="8829675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u="sng" dirty="0" smtClean="0">
                <a:latin typeface="Comic Sans MS" panose="030F0702030302020204" pitchFamily="66" charset="0"/>
              </a:rPr>
              <a:t>At the end of the story</a:t>
            </a:r>
            <a:endParaRPr lang="en-GB" sz="3600" u="sng" dirty="0" smtClean="0">
              <a:latin typeface="Comic Sans MS" panose="030F0702030302020204" pitchFamily="66" charset="0"/>
            </a:endParaRPr>
          </a:p>
          <a:p>
            <a:pPr algn="ctr"/>
            <a:endParaRPr lang="en-GB" sz="36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At the end of the story you can revisit the parts or actions</a:t>
            </a: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that the listener enjoyed or responded well to.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If you have been using the massage strokes, end the story will some quiet reflection time and the calming stroke.</a:t>
            </a:r>
            <a:endParaRPr lang="en-GB" sz="2400" dirty="0" smtClean="0">
              <a:latin typeface="Comic Sans MS" panose="030F0702030302020204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endParaRPr lang="en-GB" sz="2400" dirty="0" smtClean="0">
              <a:latin typeface="Comic Sans MS" panose="030F0702030302020204" pitchFamily="66" charset="0"/>
            </a:endParaRPr>
          </a:p>
          <a:p>
            <a:pPr lvl="0" algn="ctr"/>
            <a:r>
              <a:rPr lang="en-GB" sz="1400" dirty="0" smtClean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Place </a:t>
            </a:r>
            <a:r>
              <a:rPr lang="en-GB" sz="1400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both palms onto area and just </a:t>
            </a:r>
            <a:r>
              <a:rPr lang="en-GB" sz="1400" dirty="0" smtClean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					               hold</a:t>
            </a:r>
            <a:r>
              <a:rPr lang="en-GB" sz="1400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Provide </a:t>
            </a:r>
            <a:r>
              <a:rPr lang="en-GB" sz="1400" dirty="0" smtClean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enough </a:t>
            </a:r>
            <a:r>
              <a:rPr lang="en-GB" sz="1400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pressure to </a:t>
            </a:r>
            <a:r>
              <a:rPr lang="en-GB" sz="1400" dirty="0" smtClean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					encourage </a:t>
            </a:r>
            <a:r>
              <a:rPr lang="en-GB" sz="1400" dirty="0">
                <a:solidFill>
                  <a:prstClr val="black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calm.</a:t>
            </a:r>
            <a:endParaRPr lang="en-GB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This story is designed to be </a:t>
            </a:r>
            <a:r>
              <a:rPr lang="en-GB" sz="2400" b="1" u="sng" dirty="0" smtClean="0">
                <a:latin typeface="Comic Sans MS" panose="030F0702030302020204" pitchFamily="66" charset="0"/>
              </a:rPr>
              <a:t>repeated over several weeks</a:t>
            </a:r>
            <a:r>
              <a:rPr lang="en-GB" sz="2400" dirty="0" smtClean="0">
                <a:latin typeface="Comic Sans MS" panose="030F0702030302020204" pitchFamily="66" charset="0"/>
              </a:rPr>
              <a:t>. This will build familiarity with the activities and students may develop anticipation of what action or resource is coming. Over time, listeners will gain a deeper understanding of the story of Cinderella.</a:t>
            </a:r>
            <a:endParaRPr lang="en-GB" sz="2400" dirty="0" smtClean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" y="643165"/>
            <a:ext cx="1304925" cy="1752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5612" y="643165"/>
            <a:ext cx="1562100" cy="1800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9048" y="3242457"/>
            <a:ext cx="1676400" cy="1657350"/>
          </a:xfrm>
          <a:prstGeom prst="rect">
            <a:avLst/>
          </a:prstGeom>
        </p:spPr>
      </p:pic>
      <p:pic>
        <p:nvPicPr>
          <p:cNvPr id="6" name="Picture 2" descr="Image previe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396" y="0"/>
            <a:ext cx="1286330" cy="128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6"/>
          <a:srcRect l="21216" t="77160" r="70569" b="13292"/>
          <a:stretch/>
        </p:blipFill>
        <p:spPr bwMode="auto">
          <a:xfrm>
            <a:off x="5862958" y="3461391"/>
            <a:ext cx="1304281" cy="1219482"/>
          </a:xfrm>
          <a:prstGeom prst="flowChartConnector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5792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1152</Words>
  <Application>Microsoft Office PowerPoint</Application>
  <PresentationFormat>Widescreen</PresentationFormat>
  <Paragraphs>187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Nottingham City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Louisa Sellers</dc:creator>
  <cp:lastModifiedBy>Louisa Sellers</cp:lastModifiedBy>
  <cp:revision>38</cp:revision>
  <dcterms:created xsi:type="dcterms:W3CDTF">2020-10-14T07:32:33Z</dcterms:created>
  <dcterms:modified xsi:type="dcterms:W3CDTF">2020-11-01T08:52:22Z</dcterms:modified>
</cp:coreProperties>
</file>