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CB00D-A6DD-43A2-8AEE-DA9BE910D7BF}" type="datetimeFigureOut">
              <a:rPr lang="en-GB" smtClean="0"/>
              <a:t>01/11/2020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E7EBE-FCDE-49A3-AAD1-FC4B5FEDBB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966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CB00D-A6DD-43A2-8AEE-DA9BE910D7BF}" type="datetimeFigureOut">
              <a:rPr lang="en-GB" smtClean="0"/>
              <a:t>01/11/2020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E7EBE-FCDE-49A3-AAD1-FC4B5FEDBB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80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CB00D-A6DD-43A2-8AEE-DA9BE910D7BF}" type="datetimeFigureOut">
              <a:rPr lang="en-GB" smtClean="0"/>
              <a:t>01/11/2020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E7EBE-FCDE-49A3-AAD1-FC4B5FEDBB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181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CB00D-A6DD-43A2-8AEE-DA9BE910D7BF}" type="datetimeFigureOut">
              <a:rPr lang="en-GB" smtClean="0"/>
              <a:t>01/11/2020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E7EBE-FCDE-49A3-AAD1-FC4B5FEDBB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060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CB00D-A6DD-43A2-8AEE-DA9BE910D7BF}" type="datetimeFigureOut">
              <a:rPr lang="en-GB" smtClean="0"/>
              <a:t>01/11/2020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E7EBE-FCDE-49A3-AAD1-FC4B5FEDBB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368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CB00D-A6DD-43A2-8AEE-DA9BE910D7BF}" type="datetimeFigureOut">
              <a:rPr lang="en-GB" smtClean="0"/>
              <a:t>01/11/2020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E7EBE-FCDE-49A3-AAD1-FC4B5FEDBB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572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CB00D-A6DD-43A2-8AEE-DA9BE910D7BF}" type="datetimeFigureOut">
              <a:rPr lang="en-GB" smtClean="0"/>
              <a:t>01/11/2020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E7EBE-FCDE-49A3-AAD1-FC4B5FEDBB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2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CB00D-A6DD-43A2-8AEE-DA9BE910D7BF}" type="datetimeFigureOut">
              <a:rPr lang="en-GB" smtClean="0"/>
              <a:t>01/11/2020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E7EBE-FCDE-49A3-AAD1-FC4B5FEDBB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41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CB00D-A6DD-43A2-8AEE-DA9BE910D7BF}" type="datetimeFigureOut">
              <a:rPr lang="en-GB" smtClean="0"/>
              <a:t>01/11/2020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E7EBE-FCDE-49A3-AAD1-FC4B5FEDBB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509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CB00D-A6DD-43A2-8AEE-DA9BE910D7BF}" type="datetimeFigureOut">
              <a:rPr lang="en-GB" smtClean="0"/>
              <a:t>01/11/2020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E7EBE-FCDE-49A3-AAD1-FC4B5FEDBB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166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CB00D-A6DD-43A2-8AEE-DA9BE910D7BF}" type="datetimeFigureOut">
              <a:rPr lang="en-GB" smtClean="0"/>
              <a:t>01/11/2020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E7EBE-FCDE-49A3-AAD1-FC4B5FEDBB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597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CB00D-A6DD-43A2-8AEE-DA9BE910D7BF}" type="datetimeFigureOut">
              <a:rPr lang="en-GB" smtClean="0"/>
              <a:t>01/11/2020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E7EBE-FCDE-49A3-AAD1-FC4B5FEDBB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051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1.png"/><Relationship Id="rId7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11" Type="http://schemas.microsoft.com/office/2007/relationships/hdphoto" Target="../media/hdphoto2.wdp"/><Relationship Id="rId5" Type="http://schemas.openxmlformats.org/officeDocument/2006/relationships/image" Target="../media/image33.png"/><Relationship Id="rId10" Type="http://schemas.openxmlformats.org/officeDocument/2006/relationships/image" Target="../media/image35.png"/><Relationship Id="rId4" Type="http://schemas.openxmlformats.org/officeDocument/2006/relationships/image" Target="../media/image32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1.png"/><Relationship Id="rId18" Type="http://schemas.openxmlformats.org/officeDocument/2006/relationships/image" Target="../media/image45.png"/><Relationship Id="rId3" Type="http://schemas.openxmlformats.org/officeDocument/2006/relationships/image" Target="../media/image36.png"/><Relationship Id="rId7" Type="http://schemas.microsoft.com/office/2007/relationships/hdphoto" Target="../media/hdphoto3.wdp"/><Relationship Id="rId12" Type="http://schemas.openxmlformats.org/officeDocument/2006/relationships/image" Target="../media/image40.png"/><Relationship Id="rId17" Type="http://schemas.openxmlformats.org/officeDocument/2006/relationships/image" Target="../media/image44.png"/><Relationship Id="rId2" Type="http://schemas.openxmlformats.org/officeDocument/2006/relationships/image" Target="../media/image3.png"/><Relationship Id="rId16" Type="http://schemas.openxmlformats.org/officeDocument/2006/relationships/image" Target="../media/image43.png"/><Relationship Id="rId20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33.png"/><Relationship Id="rId5" Type="http://schemas.openxmlformats.org/officeDocument/2006/relationships/image" Target="../media/image38.png"/><Relationship Id="rId15" Type="http://schemas.microsoft.com/office/2007/relationships/hdphoto" Target="../media/hdphoto4.wdp"/><Relationship Id="rId10" Type="http://schemas.openxmlformats.org/officeDocument/2006/relationships/image" Target="../media/image21.png"/><Relationship Id="rId19" Type="http://schemas.openxmlformats.org/officeDocument/2006/relationships/image" Target="../media/image46.jpeg"/><Relationship Id="rId4" Type="http://schemas.openxmlformats.org/officeDocument/2006/relationships/image" Target="../media/image37.png"/><Relationship Id="rId9" Type="http://schemas.microsoft.com/office/2007/relationships/hdphoto" Target="../media/hdphoto2.wdp"/><Relationship Id="rId1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0" y="0"/>
            <a:ext cx="1221105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1825" y="1771650"/>
            <a:ext cx="5848350" cy="3314700"/>
          </a:xfrm>
          <a:prstGeom prst="rect">
            <a:avLst/>
          </a:prstGeom>
        </p:spPr>
      </p:pic>
      <p:sp>
        <p:nvSpPr>
          <p:cNvPr id="5" name="AutoShape 2" descr="Borders For Paper, Borders And Frames, Page Borders, - Nature Border Clip  Art - Png Download (#171714) - Pin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2" descr="Image previe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310" y="242660"/>
            <a:ext cx="1286330" cy="128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13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0176" y="285750"/>
            <a:ext cx="92440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Here you will find some simple maths activities which can be done in your home, garden or on a walk using </a:t>
            </a:r>
            <a:r>
              <a:rPr lang="en-GB" sz="2400" dirty="0" smtClean="0">
                <a:latin typeface="Comic Sans MS" panose="030F0702030302020204" pitchFamily="66" charset="0"/>
              </a:rPr>
              <a:t>natural </a:t>
            </a:r>
            <a:r>
              <a:rPr lang="en-GB" sz="2400" dirty="0" smtClean="0">
                <a:latin typeface="Comic Sans MS" panose="030F0702030302020204" pitchFamily="66" charset="0"/>
              </a:rPr>
              <a:t>materials. </a:t>
            </a:r>
          </a:p>
          <a:p>
            <a:pPr algn="ctr"/>
            <a:endParaRPr lang="en-GB" sz="24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Why </a:t>
            </a:r>
            <a:r>
              <a:rPr lang="en-GB" sz="2400" dirty="0" smtClean="0">
                <a:latin typeface="Comic Sans MS" panose="030F0702030302020204" pitchFamily="66" charset="0"/>
              </a:rPr>
              <a:t>not start off with a nature scavenger hunt to see what you can find!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3" name="Picture 2" descr="plant textures - leaf_02.png | Liberated Pixel Cup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7" y="2457450"/>
            <a:ext cx="2057400" cy="2057400"/>
          </a:xfrm>
          <a:prstGeom prst="rect">
            <a:avLst/>
          </a:prstGeom>
        </p:spPr>
      </p:pic>
      <p:pic>
        <p:nvPicPr>
          <p:cNvPr id="4" name="Picture 3" descr="physiology - How does a pine cone open? - Biology Stack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766" y="2457450"/>
            <a:ext cx="2576832" cy="1755467"/>
          </a:xfrm>
          <a:prstGeom prst="rect">
            <a:avLst/>
          </a:prstGeom>
        </p:spPr>
      </p:pic>
      <p:pic>
        <p:nvPicPr>
          <p:cNvPr id="5" name="Picture 4" descr="Short Stick - DayZ Wiki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283" y="2680892"/>
            <a:ext cx="3033042" cy="1308582"/>
          </a:xfrm>
          <a:prstGeom prst="rect">
            <a:avLst/>
          </a:prstGeom>
        </p:spPr>
      </p:pic>
      <p:pic>
        <p:nvPicPr>
          <p:cNvPr id="6" name="Picture 5" descr="File:Dandelion Flower 2.JPG - Wikimedia Common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98" y="5070166"/>
            <a:ext cx="2075929" cy="1556947"/>
          </a:xfrm>
          <a:prstGeom prst="rect">
            <a:avLst/>
          </a:prstGeom>
        </p:spPr>
      </p:pic>
      <p:pic>
        <p:nvPicPr>
          <p:cNvPr id="7" name="Picture 6" descr="Feather PNG Transparent Images | PNG All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297" y="3832173"/>
            <a:ext cx="4099770" cy="2897239"/>
          </a:xfrm>
          <a:prstGeom prst="rect">
            <a:avLst/>
          </a:prstGeom>
        </p:spPr>
      </p:pic>
      <p:pic>
        <p:nvPicPr>
          <p:cNvPr id="8" name="Picture 7" descr="Stone - DayZ Wiki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008" y="4514850"/>
            <a:ext cx="2191591" cy="19909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20082" y="5343277"/>
            <a:ext cx="1033095" cy="13430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39122" y="2237390"/>
            <a:ext cx="914585" cy="12334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58819" y="5335490"/>
            <a:ext cx="1045945" cy="1219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75271" y="3367968"/>
            <a:ext cx="899704" cy="12430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621030" y="1872099"/>
            <a:ext cx="900113" cy="10922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50527" y="5354540"/>
            <a:ext cx="821191" cy="1214437"/>
          </a:xfrm>
          <a:prstGeom prst="rect">
            <a:avLst/>
          </a:prstGeom>
        </p:spPr>
      </p:pic>
      <p:pic>
        <p:nvPicPr>
          <p:cNvPr id="15" name="Picture 2" descr="Image preview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46" y="250297"/>
            <a:ext cx="1286330" cy="128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94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previ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2331" y="0"/>
            <a:ext cx="1286330" cy="128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37" y="157162"/>
            <a:ext cx="1495425" cy="18859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94840" y="363000"/>
            <a:ext cx="5716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Pattern </a:t>
            </a:r>
            <a:r>
              <a:rPr lang="en-US" sz="5400" b="0" cap="none" spc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in nature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69564" y="1500097"/>
            <a:ext cx="776717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Can you make a repeating pattern using natural objects?</a:t>
            </a:r>
          </a:p>
          <a:p>
            <a:pPr algn="ctr"/>
            <a:endParaRPr lang="en-GB" dirty="0">
              <a:latin typeface="Comic Sans MS" panose="030F0702030302020204" pitchFamily="66" charset="0"/>
            </a:endParaRPr>
          </a:p>
          <a:p>
            <a:pPr algn="ctr"/>
            <a:r>
              <a:rPr lang="en-GB" dirty="0" smtClean="0">
                <a:latin typeface="Comic Sans MS" panose="030F0702030302020204" pitchFamily="66" charset="0"/>
              </a:rPr>
              <a:t>Make a pattern that is </a:t>
            </a:r>
            <a:r>
              <a:rPr lang="en-GB" b="1" dirty="0" smtClean="0">
                <a:latin typeface="Comic Sans MS" panose="030F0702030302020204" pitchFamily="66" charset="0"/>
              </a:rPr>
              <a:t>big and small</a:t>
            </a:r>
          </a:p>
          <a:p>
            <a:pPr algn="ctr"/>
            <a:endParaRPr lang="en-GB" dirty="0">
              <a:latin typeface="Comic Sans MS" panose="030F0702030302020204" pitchFamily="66" charset="0"/>
            </a:endParaRPr>
          </a:p>
          <a:p>
            <a:pPr algn="ctr"/>
            <a:endParaRPr lang="en-GB" dirty="0" smtClean="0">
              <a:latin typeface="Comic Sans MS" panose="030F0702030302020204" pitchFamily="66" charset="0"/>
            </a:endParaRPr>
          </a:p>
          <a:p>
            <a:pPr algn="ctr"/>
            <a:endParaRPr lang="en-GB" dirty="0">
              <a:latin typeface="Comic Sans MS" panose="030F0702030302020204" pitchFamily="66" charset="0"/>
            </a:endParaRPr>
          </a:p>
          <a:p>
            <a:pPr algn="ctr"/>
            <a:endParaRPr lang="en-GB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dirty="0" smtClean="0">
                <a:latin typeface="Comic Sans MS" panose="030F0702030302020204" pitchFamily="66" charset="0"/>
              </a:rPr>
              <a:t>Make a pattern that is </a:t>
            </a:r>
            <a:r>
              <a:rPr lang="en-GB" b="1" dirty="0" smtClean="0">
                <a:latin typeface="Comic Sans MS" panose="030F0702030302020204" pitchFamily="66" charset="0"/>
              </a:rPr>
              <a:t>rough and smooth</a:t>
            </a:r>
          </a:p>
          <a:p>
            <a:pPr algn="ctr"/>
            <a:endParaRPr lang="en-GB" dirty="0">
              <a:latin typeface="Comic Sans MS" panose="030F0702030302020204" pitchFamily="66" charset="0"/>
            </a:endParaRPr>
          </a:p>
          <a:p>
            <a:pPr algn="ctr"/>
            <a:endParaRPr lang="en-GB" dirty="0" smtClean="0">
              <a:latin typeface="Comic Sans MS" panose="030F0702030302020204" pitchFamily="66" charset="0"/>
            </a:endParaRPr>
          </a:p>
          <a:p>
            <a:pPr algn="ctr"/>
            <a:endParaRPr lang="en-GB" dirty="0">
              <a:latin typeface="Comic Sans MS" panose="030F0702030302020204" pitchFamily="66" charset="0"/>
            </a:endParaRPr>
          </a:p>
          <a:p>
            <a:pPr algn="ctr"/>
            <a:endParaRPr lang="en-GB" dirty="0" smtClean="0">
              <a:latin typeface="Comic Sans MS" panose="030F0702030302020204" pitchFamily="66" charset="0"/>
            </a:endParaRPr>
          </a:p>
          <a:p>
            <a:pPr algn="ctr"/>
            <a:endParaRPr lang="en-GB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dirty="0" smtClean="0">
                <a:latin typeface="Comic Sans MS" panose="030F0702030302020204" pitchFamily="66" charset="0"/>
              </a:rPr>
              <a:t>Make a pattern using 2 </a:t>
            </a:r>
            <a:r>
              <a:rPr lang="en-GB" b="1" dirty="0" smtClean="0">
                <a:latin typeface="Comic Sans MS" panose="030F0702030302020204" pitchFamily="66" charset="0"/>
              </a:rPr>
              <a:t>different colours</a:t>
            </a:r>
            <a:endParaRPr lang="en-GB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5" descr="The Streatham &amp; Brixton Chess Blog: Super Things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56" b="89934" l="3375" r="96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37" y="1900692"/>
            <a:ext cx="3673970" cy="2080782"/>
          </a:xfrm>
          <a:prstGeom prst="rect">
            <a:avLst/>
          </a:prstGeom>
        </p:spPr>
      </p:pic>
      <p:pic>
        <p:nvPicPr>
          <p:cNvPr id="7" name="Picture 6" descr="The Streatham &amp; Brixton Chess Blog: Super Things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56" b="89934" l="3375" r="96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314" y="1827112"/>
            <a:ext cx="3673970" cy="2080782"/>
          </a:xfrm>
          <a:prstGeom prst="rect">
            <a:avLst/>
          </a:prstGeom>
        </p:spPr>
      </p:pic>
      <p:pic>
        <p:nvPicPr>
          <p:cNvPr id="8" name="Picture 7" descr="The Streatham &amp; Brixton Chess Blog: Super Things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56" b="89934" l="3375" r="96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691" y="1808062"/>
            <a:ext cx="3673970" cy="2080782"/>
          </a:xfrm>
          <a:prstGeom prst="rect">
            <a:avLst/>
          </a:prstGeom>
        </p:spPr>
      </p:pic>
      <p:pic>
        <p:nvPicPr>
          <p:cNvPr id="9" name="Picture 8" descr="Pebble Stone PNG Transparent Images | PNG All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336" y="2433877"/>
            <a:ext cx="1352549" cy="1014412"/>
          </a:xfrm>
          <a:prstGeom prst="rect">
            <a:avLst/>
          </a:prstGeom>
        </p:spPr>
      </p:pic>
      <p:pic>
        <p:nvPicPr>
          <p:cNvPr id="10" name="Picture 9" descr="Pebble Stone PNG Transparent Images | PNG All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69" y="2403160"/>
            <a:ext cx="1352549" cy="10144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01219" y="3840261"/>
            <a:ext cx="847725" cy="11906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0576" y="3840261"/>
            <a:ext cx="847725" cy="11906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0612" y="3840262"/>
            <a:ext cx="847725" cy="11906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0550" y="3888844"/>
            <a:ext cx="847725" cy="1190625"/>
          </a:xfrm>
          <a:prstGeom prst="rect">
            <a:avLst/>
          </a:prstGeom>
        </p:spPr>
      </p:pic>
      <p:pic>
        <p:nvPicPr>
          <p:cNvPr id="15" name="Picture 14" descr="Feather PNG Transparent Images | PNG All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710" y="4174404"/>
            <a:ext cx="1171203" cy="827670"/>
          </a:xfrm>
          <a:prstGeom prst="rect">
            <a:avLst/>
          </a:prstGeom>
        </p:spPr>
      </p:pic>
      <p:pic>
        <p:nvPicPr>
          <p:cNvPr id="16" name="Picture 15" descr="Feather PNG Transparent Images | PNG All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446" y="4012670"/>
            <a:ext cx="1171203" cy="827670"/>
          </a:xfrm>
          <a:prstGeom prst="rect">
            <a:avLst/>
          </a:prstGeom>
        </p:spPr>
      </p:pic>
      <p:pic>
        <p:nvPicPr>
          <p:cNvPr id="17" name="Picture 16" descr="Feather PNG Transparent Images | PNG All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174" y="4077365"/>
            <a:ext cx="1171203" cy="827670"/>
          </a:xfrm>
          <a:prstGeom prst="rect">
            <a:avLst/>
          </a:prstGeom>
        </p:spPr>
      </p:pic>
      <p:pic>
        <p:nvPicPr>
          <p:cNvPr id="18" name="Picture 17" descr="plant textures - leaf_02.png | Liberated Pixel Cup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49" y="5640168"/>
            <a:ext cx="1143000" cy="1143000"/>
          </a:xfrm>
          <a:prstGeom prst="rect">
            <a:avLst/>
          </a:prstGeom>
        </p:spPr>
      </p:pic>
      <p:pic>
        <p:nvPicPr>
          <p:cNvPr id="19" name="Picture 18" descr="plant textures - leaf_02.png | Liberated Pixel Cup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336" y="5640168"/>
            <a:ext cx="1143000" cy="1143000"/>
          </a:xfrm>
          <a:prstGeom prst="rect">
            <a:avLst/>
          </a:prstGeom>
        </p:spPr>
      </p:pic>
      <p:pic>
        <p:nvPicPr>
          <p:cNvPr id="20" name="Picture 19" descr="plant textures - leaf_02.png | Liberated Pixel Cup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446" y="5640168"/>
            <a:ext cx="1143000" cy="1143000"/>
          </a:xfrm>
          <a:prstGeom prst="rect">
            <a:avLst/>
          </a:prstGeom>
        </p:spPr>
      </p:pic>
      <p:pic>
        <p:nvPicPr>
          <p:cNvPr id="21" name="Picture 20" descr="plant textures - leaf_02.png | Liberated Pixel Cup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275" y="5628663"/>
            <a:ext cx="1143000" cy="1143000"/>
          </a:xfrm>
          <a:prstGeom prst="rect">
            <a:avLst/>
          </a:prstGeom>
        </p:spPr>
      </p:pic>
      <p:pic>
        <p:nvPicPr>
          <p:cNvPr id="22" name="Picture 21" descr="plant textures - leaf_02.png | Liberated Pixel Cup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331" y="5628663"/>
            <a:ext cx="1143000" cy="1143000"/>
          </a:xfrm>
          <a:prstGeom prst="rect">
            <a:avLst/>
          </a:prstGeom>
        </p:spPr>
      </p:pic>
      <p:pic>
        <p:nvPicPr>
          <p:cNvPr id="23" name="Picture 22" descr="red autumn PNG leaf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37966" y="5421001"/>
            <a:ext cx="891570" cy="1421559"/>
          </a:xfrm>
          <a:prstGeom prst="rect">
            <a:avLst/>
          </a:prstGeom>
        </p:spPr>
      </p:pic>
      <p:pic>
        <p:nvPicPr>
          <p:cNvPr id="24" name="Picture 23" descr="red autumn PNG leaf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45112" y="5445708"/>
            <a:ext cx="891570" cy="1421559"/>
          </a:xfrm>
          <a:prstGeom prst="rect">
            <a:avLst/>
          </a:prstGeom>
        </p:spPr>
      </p:pic>
      <p:pic>
        <p:nvPicPr>
          <p:cNvPr id="25" name="Picture 24" descr="red autumn PNG leaf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70136" y="5449604"/>
            <a:ext cx="891570" cy="1421559"/>
          </a:xfrm>
          <a:prstGeom prst="rect">
            <a:avLst/>
          </a:prstGeom>
        </p:spPr>
      </p:pic>
      <p:pic>
        <p:nvPicPr>
          <p:cNvPr id="26" name="Picture 25" descr="red autumn PNG leaf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64892" y="5361609"/>
            <a:ext cx="891570" cy="142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1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24070" y="363000"/>
            <a:ext cx="52581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Shape in nature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" name="Picture 2" descr="Image previ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2331" y="0"/>
            <a:ext cx="1286330" cy="128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95730"/>
            <a:ext cx="1695450" cy="1981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69564" y="1500097"/>
            <a:ext cx="776717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Use the objects you have found to create different shapes.</a:t>
            </a:r>
          </a:p>
          <a:p>
            <a:pPr algn="ctr"/>
            <a:endParaRPr lang="en-GB" dirty="0">
              <a:latin typeface="Comic Sans MS" panose="030F0702030302020204" pitchFamily="66" charset="0"/>
            </a:endParaRPr>
          </a:p>
          <a:p>
            <a:pPr algn="ctr"/>
            <a:endParaRPr lang="en-GB" dirty="0" smtClean="0">
              <a:latin typeface="Comic Sans MS" panose="030F0702030302020204" pitchFamily="66" charset="0"/>
            </a:endParaRPr>
          </a:p>
          <a:p>
            <a:pPr algn="ctr"/>
            <a:endParaRPr lang="en-GB" dirty="0">
              <a:latin typeface="Comic Sans MS" panose="030F0702030302020204" pitchFamily="66" charset="0"/>
            </a:endParaRPr>
          </a:p>
          <a:p>
            <a:pPr algn="ctr"/>
            <a:endParaRPr lang="en-GB" dirty="0" smtClean="0">
              <a:latin typeface="Comic Sans MS" panose="030F0702030302020204" pitchFamily="66" charset="0"/>
            </a:endParaRPr>
          </a:p>
          <a:p>
            <a:pPr algn="ctr"/>
            <a:endParaRPr lang="en-GB" dirty="0">
              <a:latin typeface="Comic Sans MS" panose="030F0702030302020204" pitchFamily="66" charset="0"/>
            </a:endParaRPr>
          </a:p>
          <a:p>
            <a:pPr algn="ctr"/>
            <a:endParaRPr lang="en-GB" dirty="0" smtClean="0">
              <a:latin typeface="Comic Sans MS" panose="030F0702030302020204" pitchFamily="66" charset="0"/>
            </a:endParaRPr>
          </a:p>
          <a:p>
            <a:pPr algn="ctr"/>
            <a:endParaRPr lang="en-GB" dirty="0">
              <a:latin typeface="Comic Sans MS" panose="030F0702030302020204" pitchFamily="66" charset="0"/>
            </a:endParaRPr>
          </a:p>
          <a:p>
            <a:pPr algn="ctr"/>
            <a:endParaRPr lang="en-GB" dirty="0" smtClean="0">
              <a:latin typeface="Comic Sans MS" panose="030F0702030302020204" pitchFamily="66" charset="0"/>
            </a:endParaRPr>
          </a:p>
          <a:p>
            <a:pPr algn="ctr"/>
            <a:endParaRPr lang="en-GB" dirty="0">
              <a:latin typeface="Comic Sans MS" panose="030F0702030302020204" pitchFamily="66" charset="0"/>
            </a:endParaRPr>
          </a:p>
          <a:p>
            <a:pPr algn="ctr"/>
            <a:endParaRPr lang="en-GB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dirty="0" smtClean="0">
                <a:latin typeface="Comic Sans MS" panose="030F0702030302020204" pitchFamily="66" charset="0"/>
              </a:rPr>
              <a:t>Challenge: Can you fill a shape outline using your objects?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9092" y="2412322"/>
            <a:ext cx="1714500" cy="190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6433" y="2412322"/>
            <a:ext cx="1428750" cy="1885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8024" y="2276930"/>
            <a:ext cx="1600200" cy="19335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031585" y="2412322"/>
            <a:ext cx="192318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Can you make any other shapes? </a:t>
            </a:r>
          </a:p>
          <a:p>
            <a:pPr algn="ctr"/>
            <a:r>
              <a:rPr lang="en-GB" dirty="0" smtClean="0">
                <a:latin typeface="Comic Sans MS" panose="030F0702030302020204" pitchFamily="66" charset="0"/>
              </a:rPr>
              <a:t>Can you make a 3D shape?</a:t>
            </a:r>
          </a:p>
        </p:txBody>
      </p:sp>
      <p:sp>
        <p:nvSpPr>
          <p:cNvPr id="10" name="AutoShape 2" descr="Circle Of Daisies In The Sun Rays. Stock Photo - Image of date, drawn:  18679596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/>
          <a:srcRect l="15531" r="12879" b="9162"/>
          <a:stretch/>
        </p:blipFill>
        <p:spPr>
          <a:xfrm>
            <a:off x="155575" y="2474354"/>
            <a:ext cx="1598935" cy="14678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4282" y="2349338"/>
            <a:ext cx="1842568" cy="1647825"/>
          </a:xfrm>
          <a:prstGeom prst="rect">
            <a:avLst/>
          </a:prstGeom>
        </p:spPr>
      </p:pic>
      <p:sp>
        <p:nvSpPr>
          <p:cNvPr id="13" name="AutoShape 4" descr="DIY Giant Triangle Driftwood Crystal Dreamcatcher | #DIY #Crafts #Recip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/>
          <a:srcRect l="20727" r="15454"/>
          <a:stretch/>
        </p:blipFill>
        <p:spPr>
          <a:xfrm>
            <a:off x="6667107" y="2301712"/>
            <a:ext cx="1671637" cy="17430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76433" y="5102063"/>
            <a:ext cx="213360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16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9920" y="363000"/>
            <a:ext cx="58464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Number in nature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" name="Picture 2" descr="Image previ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8018" y="0"/>
            <a:ext cx="1286330" cy="128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695" y="233362"/>
            <a:ext cx="1371600" cy="1447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35187" y="1601058"/>
            <a:ext cx="24919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latin typeface="Comic Sans MS" panose="030F0702030302020204" pitchFamily="66" charset="0"/>
              </a:rPr>
              <a:t>One and lots </a:t>
            </a:r>
            <a:endParaRPr lang="en-GB" sz="2400" b="1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4923" y="2040498"/>
            <a:ext cx="46514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Using the same objects e.g. stone, put one stone into one bowl or pan and lots of stones into another.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Can you </a:t>
            </a:r>
            <a:r>
              <a:rPr lang="en-GB" b="1" dirty="0" smtClean="0">
                <a:latin typeface="Comic Sans MS" panose="030F0702030302020204" pitchFamily="66" charset="0"/>
              </a:rPr>
              <a:t>feel</a:t>
            </a:r>
            <a:r>
              <a:rPr lang="en-GB" dirty="0" smtClean="0">
                <a:latin typeface="Comic Sans MS" panose="030F0702030302020204" pitchFamily="66" charset="0"/>
              </a:rPr>
              <a:t> the difference between one and lots?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Can you </a:t>
            </a:r>
            <a:r>
              <a:rPr lang="en-GB" b="1" dirty="0" smtClean="0">
                <a:latin typeface="Comic Sans MS" panose="030F0702030302020204" pitchFamily="66" charset="0"/>
              </a:rPr>
              <a:t>hear</a:t>
            </a:r>
            <a:r>
              <a:rPr lang="en-GB" dirty="0" smtClean="0">
                <a:latin typeface="Comic Sans MS" panose="030F0702030302020204" pitchFamily="66" charset="0"/>
              </a:rPr>
              <a:t> the difference between one and lots when you shake the bowl?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Can </a:t>
            </a:r>
            <a:r>
              <a:rPr lang="en-GB" b="1" i="1" u="sng" dirty="0" smtClean="0">
                <a:latin typeface="Comic Sans MS" panose="030F0702030302020204" pitchFamily="66" charset="0"/>
              </a:rPr>
              <a:t>you </a:t>
            </a:r>
            <a:r>
              <a:rPr lang="en-GB" dirty="0" smtClean="0">
                <a:latin typeface="Comic Sans MS" panose="030F0702030302020204" pitchFamily="66" charset="0"/>
              </a:rPr>
              <a:t>drop one into one bowl and lots into another?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Do lots </a:t>
            </a:r>
            <a:r>
              <a:rPr lang="en-GB" b="1" dirty="0" smtClean="0">
                <a:latin typeface="Comic Sans MS" panose="030F0702030302020204" pitchFamily="66" charset="0"/>
              </a:rPr>
              <a:t>smell</a:t>
            </a:r>
            <a:r>
              <a:rPr lang="en-GB" dirty="0" smtClean="0">
                <a:latin typeface="Comic Sans MS" panose="030F0702030302020204" pitchFamily="66" charset="0"/>
              </a:rPr>
              <a:t> different to just one?</a:t>
            </a:r>
          </a:p>
        </p:txBody>
      </p:sp>
      <p:pic>
        <p:nvPicPr>
          <p:cNvPr id="7" name="Picture 6" descr="Free vector graphic: Frying Pan, Skillet, Cooking - Free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55" y="4908772"/>
            <a:ext cx="1838523" cy="1557337"/>
          </a:xfrm>
          <a:prstGeom prst="rect">
            <a:avLst/>
          </a:prstGeom>
        </p:spPr>
      </p:pic>
      <p:pic>
        <p:nvPicPr>
          <p:cNvPr id="8" name="Picture 7" descr="Free vector graphic: Frying Pan, Skillet, Cooking - Free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53" y="4753790"/>
            <a:ext cx="1838523" cy="1557337"/>
          </a:xfrm>
          <a:prstGeom prst="rect">
            <a:avLst/>
          </a:prstGeom>
        </p:spPr>
      </p:pic>
      <p:pic>
        <p:nvPicPr>
          <p:cNvPr id="9" name="Picture 8" descr="Stone - DayZ Wiki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360" y="5570061"/>
            <a:ext cx="459251" cy="417214"/>
          </a:xfrm>
          <a:prstGeom prst="rect">
            <a:avLst/>
          </a:prstGeom>
        </p:spPr>
      </p:pic>
      <p:pic>
        <p:nvPicPr>
          <p:cNvPr id="10" name="Picture 9" descr="Stone - DayZ Wiki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546" y="5532458"/>
            <a:ext cx="459251" cy="417214"/>
          </a:xfrm>
          <a:prstGeom prst="rect">
            <a:avLst/>
          </a:prstGeom>
        </p:spPr>
      </p:pic>
      <p:pic>
        <p:nvPicPr>
          <p:cNvPr id="11" name="Picture 10" descr="Stone - DayZ Wiki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446" y="5549534"/>
            <a:ext cx="459251" cy="417214"/>
          </a:xfrm>
          <a:prstGeom prst="rect">
            <a:avLst/>
          </a:prstGeom>
        </p:spPr>
      </p:pic>
      <p:pic>
        <p:nvPicPr>
          <p:cNvPr id="12" name="Picture 11" descr="Stone - DayZ Wiki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886" y="5230704"/>
            <a:ext cx="459251" cy="417214"/>
          </a:xfrm>
          <a:prstGeom prst="rect">
            <a:avLst/>
          </a:prstGeom>
        </p:spPr>
      </p:pic>
      <p:pic>
        <p:nvPicPr>
          <p:cNvPr id="13" name="Picture 12" descr="Stone - DayZ Wiki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341" y="5340927"/>
            <a:ext cx="459251" cy="417214"/>
          </a:xfrm>
          <a:prstGeom prst="rect">
            <a:avLst/>
          </a:prstGeom>
        </p:spPr>
      </p:pic>
      <p:pic>
        <p:nvPicPr>
          <p:cNvPr id="14" name="Picture 13" descr="Stone - DayZ Wiki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230" y="5542818"/>
            <a:ext cx="459251" cy="417214"/>
          </a:xfrm>
          <a:prstGeom prst="rect">
            <a:avLst/>
          </a:prstGeom>
        </p:spPr>
      </p:pic>
      <p:pic>
        <p:nvPicPr>
          <p:cNvPr id="15" name="Picture 14" descr="Stone - DayZ Wiki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184" y="5270227"/>
            <a:ext cx="459251" cy="41721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601794" y="1578833"/>
            <a:ext cx="33281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latin typeface="Comic Sans MS" panose="030F0702030302020204" pitchFamily="66" charset="0"/>
              </a:rPr>
              <a:t>Sorting &amp; Counting</a:t>
            </a:r>
            <a:endParaRPr lang="en-GB" sz="2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977019" y="2052171"/>
            <a:ext cx="457769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Look at and/or feel the </a:t>
            </a:r>
            <a:r>
              <a:rPr lang="en-GB" dirty="0" smtClean="0">
                <a:latin typeface="Comic Sans MS" panose="030F0702030302020204" pitchFamily="66" charset="0"/>
              </a:rPr>
              <a:t>objects you have collected.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Can you find objects that are the </a:t>
            </a:r>
            <a:r>
              <a:rPr lang="en-GB" b="1" i="1" u="sng" dirty="0" smtClean="0">
                <a:latin typeface="Comic Sans MS" panose="030F0702030302020204" pitchFamily="66" charset="0"/>
              </a:rPr>
              <a:t>same</a:t>
            </a:r>
            <a:r>
              <a:rPr lang="en-GB" dirty="0" smtClean="0">
                <a:latin typeface="Comic Sans MS" panose="030F0702030302020204" pitchFamily="66" charset="0"/>
              </a:rPr>
              <a:t> and </a:t>
            </a:r>
            <a:r>
              <a:rPr lang="en-GB" b="1" dirty="0" smtClean="0">
                <a:latin typeface="Comic Sans MS" panose="030F0702030302020204" pitchFamily="66" charset="0"/>
              </a:rPr>
              <a:t>sort </a:t>
            </a:r>
            <a:r>
              <a:rPr lang="en-GB" dirty="0" smtClean="0">
                <a:latin typeface="Comic Sans MS" panose="030F0702030302020204" pitchFamily="66" charset="0"/>
              </a:rPr>
              <a:t>them into different trays or bowls? </a:t>
            </a:r>
          </a:p>
        </p:txBody>
      </p:sp>
      <p:pic>
        <p:nvPicPr>
          <p:cNvPr id="3074" name="Picture 2" descr="Pink Plastic Plate - 9 Inches / 23cm | Partyram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571" y="3511103"/>
            <a:ext cx="1449388" cy="144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nk Plastic Plate - 9 Inches / 23cm | Partyram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099" y="4962747"/>
            <a:ext cx="1449388" cy="144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ink Plastic Plate - 9 Inches / 23cm | Partyram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226" y="3972540"/>
            <a:ext cx="1449388" cy="144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ink Plastic Plate - 9 Inches / 23cm | Partyram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3284" y="4861738"/>
            <a:ext cx="1449388" cy="144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Pink Plastic Plate - 9 Inches / 23cm | Partyram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7121" y="3318513"/>
            <a:ext cx="1449388" cy="144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Stone - DayZ Wiki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462" y="3792721"/>
            <a:ext cx="459251" cy="417214"/>
          </a:xfrm>
          <a:prstGeom prst="rect">
            <a:avLst/>
          </a:prstGeom>
        </p:spPr>
      </p:pic>
      <p:pic>
        <p:nvPicPr>
          <p:cNvPr id="24" name="Picture 23" descr="Stone - DayZ Wiki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834" y="4186266"/>
            <a:ext cx="459251" cy="417214"/>
          </a:xfrm>
          <a:prstGeom prst="rect">
            <a:avLst/>
          </a:prstGeom>
        </p:spPr>
      </p:pic>
      <p:pic>
        <p:nvPicPr>
          <p:cNvPr id="25" name="Picture 24" descr="Stone - DayZ Wiki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563" y="4171621"/>
            <a:ext cx="459251" cy="41721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5810" y="5332623"/>
            <a:ext cx="563965" cy="792085"/>
          </a:xfrm>
          <a:prstGeom prst="rect">
            <a:avLst/>
          </a:prstGeom>
        </p:spPr>
      </p:pic>
      <p:pic>
        <p:nvPicPr>
          <p:cNvPr id="27" name="Picture 26" descr="plant textures - leaf_02.png | Liberated Pixel Cup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342" y="4654609"/>
            <a:ext cx="1143000" cy="1143000"/>
          </a:xfrm>
          <a:prstGeom prst="rect">
            <a:avLst/>
          </a:prstGeom>
        </p:spPr>
      </p:pic>
      <p:pic>
        <p:nvPicPr>
          <p:cNvPr id="28" name="Picture 27" descr="plant textures - leaf_02.png | Liberated Pixel Cup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618" y="4076285"/>
            <a:ext cx="1143000" cy="1143000"/>
          </a:xfrm>
          <a:prstGeom prst="rect">
            <a:avLst/>
          </a:prstGeom>
        </p:spPr>
      </p:pic>
      <p:pic>
        <p:nvPicPr>
          <p:cNvPr id="29" name="Picture 28" descr="plant textures - leaf_02.png | Liberated Pixel Cup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532" y="4399818"/>
            <a:ext cx="1143000" cy="1143000"/>
          </a:xfrm>
          <a:prstGeom prst="rect">
            <a:avLst/>
          </a:prstGeom>
        </p:spPr>
      </p:pic>
      <p:pic>
        <p:nvPicPr>
          <p:cNvPr id="30" name="Picture 29" descr="plant textures - leaf_02.png | Liberated Pixel Cup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672" y="3741342"/>
            <a:ext cx="1143000" cy="1143000"/>
          </a:xfrm>
          <a:prstGeom prst="rect">
            <a:avLst/>
          </a:prstGeom>
        </p:spPr>
      </p:pic>
      <p:pic>
        <p:nvPicPr>
          <p:cNvPr id="31" name="Picture 30" descr="Feather PNG Transparent Images | PNG All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793" y="3501405"/>
            <a:ext cx="1171203" cy="827670"/>
          </a:xfrm>
          <a:prstGeom prst="rect">
            <a:avLst/>
          </a:prstGeom>
        </p:spPr>
      </p:pic>
      <p:pic>
        <p:nvPicPr>
          <p:cNvPr id="32" name="Picture 31" descr="Feather PNG Transparent Images | PNG All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560" y="3761321"/>
            <a:ext cx="1171203" cy="827670"/>
          </a:xfrm>
          <a:prstGeom prst="rect">
            <a:avLst/>
          </a:prstGeom>
        </p:spPr>
      </p:pic>
      <p:pic>
        <p:nvPicPr>
          <p:cNvPr id="33" name="Picture 32" descr="The Streatham &amp; Brixton Chess Blog: Super Things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56" b="89934" l="3375" r="96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142" y="4658944"/>
            <a:ext cx="1339643" cy="758717"/>
          </a:xfrm>
          <a:prstGeom prst="rect">
            <a:avLst/>
          </a:prstGeom>
        </p:spPr>
      </p:pic>
      <p:pic>
        <p:nvPicPr>
          <p:cNvPr id="34" name="Picture 33" descr="The Streatham &amp; Brixton Chess Blog: Super Things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56" b="89934" l="3375" r="96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542" y="4811344"/>
            <a:ext cx="1339643" cy="758717"/>
          </a:xfrm>
          <a:prstGeom prst="rect">
            <a:avLst/>
          </a:prstGeom>
        </p:spPr>
      </p:pic>
      <p:pic>
        <p:nvPicPr>
          <p:cNvPr id="35" name="Picture 34" descr="The Streatham &amp; Brixton Chess Blog: Super Things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56" b="89934" l="3375" r="96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31" y="5112758"/>
            <a:ext cx="1339643" cy="758717"/>
          </a:xfrm>
          <a:prstGeom prst="rect">
            <a:avLst/>
          </a:prstGeom>
        </p:spPr>
      </p:pic>
      <p:pic>
        <p:nvPicPr>
          <p:cNvPr id="36" name="Picture 35" descr="The Streatham &amp; Brixton Chess Blog: Super Things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56" b="89934" l="3375" r="96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121" y="5332623"/>
            <a:ext cx="1339643" cy="758717"/>
          </a:xfrm>
          <a:prstGeom prst="rect">
            <a:avLst/>
          </a:prstGeom>
        </p:spPr>
      </p:pic>
      <p:pic>
        <p:nvPicPr>
          <p:cNvPr id="37" name="Picture 36" descr="The Streatham &amp; Brixton Chess Blog: Super Things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56" b="89934" l="3375" r="96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159" y="5570061"/>
            <a:ext cx="1339643" cy="75871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660781" y="5718982"/>
            <a:ext cx="28312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Which plates have </a:t>
            </a:r>
            <a:r>
              <a:rPr lang="en-GB" b="1" dirty="0" smtClean="0">
                <a:latin typeface="Comic Sans MS" panose="030F0702030302020204" pitchFamily="66" charset="0"/>
              </a:rPr>
              <a:t>more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and which have </a:t>
            </a:r>
            <a:r>
              <a:rPr lang="en-GB" b="1" dirty="0" smtClean="0">
                <a:latin typeface="Comic Sans MS" panose="030F0702030302020204" pitchFamily="66" charset="0"/>
              </a:rPr>
              <a:t>less</a:t>
            </a:r>
            <a:r>
              <a:rPr lang="en-GB" dirty="0" smtClean="0">
                <a:latin typeface="Comic Sans MS" panose="030F07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0043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39350" y="363000"/>
            <a:ext cx="60276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Measure in nature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" name="Picture 2" descr="Image previ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8018" y="0"/>
            <a:ext cx="1286330" cy="128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88" y="0"/>
            <a:ext cx="1217886" cy="14716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7353" y="1471612"/>
            <a:ext cx="24919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latin typeface="Comic Sans MS" panose="030F0702030302020204" pitchFamily="66" charset="0"/>
              </a:rPr>
              <a:t>Length</a:t>
            </a:r>
            <a:endParaRPr lang="en-GB" sz="2400" b="1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44997" y="1471611"/>
            <a:ext cx="24919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latin typeface="Comic Sans MS" panose="030F0702030302020204" pitchFamily="66" charset="0"/>
              </a:rPr>
              <a:t>Weight</a:t>
            </a:r>
            <a:endParaRPr lang="en-GB" sz="2400" b="1" dirty="0"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66962" y="1489907"/>
            <a:ext cx="24919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latin typeface="Comic Sans MS" panose="030F0702030302020204" pitchFamily="66" charset="0"/>
              </a:rPr>
              <a:t>Capacity</a:t>
            </a:r>
            <a:endParaRPr lang="en-GB" sz="24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2889" y="1951572"/>
            <a:ext cx="381476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Compare your objects by size.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You could measure them against a favourite toy, your finger or </a:t>
            </a:r>
            <a:r>
              <a:rPr lang="en-GB" dirty="0" smtClean="0">
                <a:latin typeface="Comic Sans MS" panose="030F0702030302020204" pitchFamily="66" charset="0"/>
              </a:rPr>
              <a:t>your </a:t>
            </a:r>
            <a:r>
              <a:rPr lang="en-GB" dirty="0" smtClean="0">
                <a:latin typeface="Comic Sans MS" panose="030F0702030302020204" pitchFamily="66" charset="0"/>
              </a:rPr>
              <a:t>hand.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Which are </a:t>
            </a:r>
            <a:r>
              <a:rPr lang="en-GB" b="1" dirty="0" smtClean="0">
                <a:latin typeface="Comic Sans MS" panose="030F0702030302020204" pitchFamily="66" charset="0"/>
              </a:rPr>
              <a:t>longer</a:t>
            </a:r>
            <a:r>
              <a:rPr lang="en-GB" dirty="0" smtClean="0">
                <a:latin typeface="Comic Sans MS" panose="030F0702030302020204" pitchFamily="66" charset="0"/>
              </a:rPr>
              <a:t> and which are </a:t>
            </a:r>
            <a:r>
              <a:rPr lang="en-GB" b="1" dirty="0" smtClean="0">
                <a:latin typeface="Comic Sans MS" panose="030F0702030302020204" pitchFamily="66" charset="0"/>
              </a:rPr>
              <a:t>shorter</a:t>
            </a:r>
            <a:r>
              <a:rPr lang="en-GB" dirty="0" smtClean="0">
                <a:latin typeface="Comic Sans MS" panose="030F0702030302020204" pitchFamily="66" charset="0"/>
              </a:rPr>
              <a:t>?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Can you put your objects in length order?</a:t>
            </a:r>
          </a:p>
        </p:txBody>
      </p:sp>
      <p:pic>
        <p:nvPicPr>
          <p:cNvPr id="9" name="Picture 8" descr="Hand Open Wave · Free vector graphic on Pixabay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771" y="3079405"/>
            <a:ext cx="978693" cy="1036263"/>
          </a:xfrm>
          <a:prstGeom prst="rect">
            <a:avLst/>
          </a:prstGeom>
        </p:spPr>
      </p:pic>
      <p:pic>
        <p:nvPicPr>
          <p:cNvPr id="10" name="Picture 9" descr="red autumn PNG lea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9204" y="3232884"/>
            <a:ext cx="566609" cy="903426"/>
          </a:xfrm>
          <a:prstGeom prst="rect">
            <a:avLst/>
          </a:prstGeom>
        </p:spPr>
      </p:pic>
      <p:pic>
        <p:nvPicPr>
          <p:cNvPr id="11" name="Picture 10" descr="“It All Depends on How You Look at Things” | Voices from ...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9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522" y="2598519"/>
            <a:ext cx="1265656" cy="1720141"/>
          </a:xfrm>
          <a:prstGeom prst="rect">
            <a:avLst/>
          </a:prstGeom>
        </p:spPr>
      </p:pic>
      <p:pic>
        <p:nvPicPr>
          <p:cNvPr id="12" name="Picture 11" descr="“It All Depends on How You Look at Things” | Voices from ...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9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586" y="4574206"/>
            <a:ext cx="1265656" cy="1720141"/>
          </a:xfrm>
          <a:prstGeom prst="rect">
            <a:avLst/>
          </a:prstGeom>
        </p:spPr>
      </p:pic>
      <p:pic>
        <p:nvPicPr>
          <p:cNvPr id="13" name="Picture 12" descr="The Streatham &amp; Brixton Chess Blog: Super Things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56" b="89934" l="3375" r="96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06073">
            <a:off x="2501117" y="4435099"/>
            <a:ext cx="2921647" cy="758717"/>
          </a:xfrm>
          <a:prstGeom prst="rect">
            <a:avLst/>
          </a:prstGeom>
        </p:spPr>
      </p:pic>
      <p:pic>
        <p:nvPicPr>
          <p:cNvPr id="14" name="Picture 13" descr="plant textures - leaf_02.png | Liberated Pixel Cup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484" y="4938357"/>
            <a:ext cx="1143000" cy="1143000"/>
          </a:xfrm>
          <a:prstGeom prst="rect">
            <a:avLst/>
          </a:prstGeom>
        </p:spPr>
      </p:pic>
      <p:pic>
        <p:nvPicPr>
          <p:cNvPr id="15" name="Picture 14" descr="Stone - DayZ Wiki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42" y="5595819"/>
            <a:ext cx="459251" cy="41721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326786" y="1918003"/>
            <a:ext cx="381476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Feel the weight of your objects </a:t>
            </a:r>
            <a:r>
              <a:rPr lang="en-GB" smtClean="0">
                <a:latin typeface="Comic Sans MS" panose="030F0702030302020204" pitchFamily="66" charset="0"/>
              </a:rPr>
              <a:t>on </a:t>
            </a:r>
            <a:r>
              <a:rPr lang="en-GB" smtClean="0">
                <a:latin typeface="Comic Sans MS" panose="030F0702030302020204" pitchFamily="66" charset="0"/>
              </a:rPr>
              <a:t>your </a:t>
            </a:r>
            <a:r>
              <a:rPr lang="en-GB" dirty="0" smtClean="0">
                <a:latin typeface="Comic Sans MS" panose="030F0702030302020204" pitchFamily="66" charset="0"/>
              </a:rPr>
              <a:t>knee or the back of your hand. Are some </a:t>
            </a:r>
            <a:r>
              <a:rPr lang="en-GB" b="1" dirty="0" smtClean="0">
                <a:latin typeface="Comic Sans MS" panose="030F0702030302020204" pitchFamily="66" charset="0"/>
              </a:rPr>
              <a:t>heavy</a:t>
            </a:r>
            <a:r>
              <a:rPr lang="en-GB" dirty="0" smtClean="0">
                <a:latin typeface="Comic Sans MS" panose="030F0702030302020204" pitchFamily="66" charset="0"/>
              </a:rPr>
              <a:t> and harder to move? Can you lift some objects easier than others?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Grasp and release your objects into a metal tray or pan, do some make a louder noise?</a:t>
            </a:r>
          </a:p>
        </p:txBody>
      </p:sp>
      <p:pic>
        <p:nvPicPr>
          <p:cNvPr id="17" name="Picture 16" descr="Ear Listen Hear · Free vector graphic on Pixabay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951" y="5277144"/>
            <a:ext cx="802534" cy="1337556"/>
          </a:xfrm>
          <a:prstGeom prst="rect">
            <a:avLst/>
          </a:prstGeom>
        </p:spPr>
      </p:pic>
      <p:pic>
        <p:nvPicPr>
          <p:cNvPr id="18" name="Picture 17" descr="Free vector graphic: Frying Pan, Skillet, Cooking - Free ...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831" y="4995478"/>
            <a:ext cx="2074717" cy="175740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73029" y="5578469"/>
            <a:ext cx="563965" cy="792085"/>
          </a:xfrm>
          <a:prstGeom prst="rect">
            <a:avLst/>
          </a:prstGeom>
        </p:spPr>
      </p:pic>
      <p:pic>
        <p:nvPicPr>
          <p:cNvPr id="20" name="Picture 19" descr="Trinetra - About: Free Indian Symbols, Signs, Patterns ..."/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811" y="2961833"/>
            <a:ext cx="2242982" cy="1506536"/>
          </a:xfrm>
          <a:prstGeom prst="rect">
            <a:avLst/>
          </a:prstGeom>
        </p:spPr>
      </p:pic>
      <p:pic>
        <p:nvPicPr>
          <p:cNvPr id="21" name="Picture 20" descr="plant textures - leaf_02.png | Liberated Pixel Cup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020" y="3470146"/>
            <a:ext cx="1143000" cy="1143000"/>
          </a:xfrm>
          <a:prstGeom prst="rect">
            <a:avLst/>
          </a:prstGeom>
        </p:spPr>
      </p:pic>
      <p:pic>
        <p:nvPicPr>
          <p:cNvPr id="22" name="Picture 21" descr="Stone - DayZ Wiki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111" y="3308580"/>
            <a:ext cx="780658" cy="70920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8353894" y="1937739"/>
            <a:ext cx="346186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Find different </a:t>
            </a:r>
            <a:r>
              <a:rPr lang="en-GB" b="1" dirty="0" smtClean="0">
                <a:latin typeface="Comic Sans MS" panose="030F0702030302020204" pitchFamily="66" charset="0"/>
              </a:rPr>
              <a:t>size</a:t>
            </a:r>
            <a:r>
              <a:rPr lang="en-GB" dirty="0" smtClean="0">
                <a:latin typeface="Comic Sans MS" panose="030F0702030302020204" pitchFamily="66" charset="0"/>
              </a:rPr>
              <a:t> containers. These could be empty boxes or pots from the recycling. See how many objects it takes to </a:t>
            </a:r>
            <a:r>
              <a:rPr lang="en-GB" b="1" dirty="0" smtClean="0">
                <a:latin typeface="Comic Sans MS" panose="030F0702030302020204" pitchFamily="66" charset="0"/>
              </a:rPr>
              <a:t>fill</a:t>
            </a:r>
            <a:r>
              <a:rPr lang="en-GB" dirty="0" smtClean="0">
                <a:latin typeface="Comic Sans MS" panose="030F0702030302020204" pitchFamily="66" charset="0"/>
              </a:rPr>
              <a:t> the different containers.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Are there some objects that </a:t>
            </a:r>
            <a:r>
              <a:rPr lang="en-GB" dirty="0" smtClean="0">
                <a:latin typeface="Comic Sans MS" panose="030F0702030302020204" pitchFamily="66" charset="0"/>
              </a:rPr>
              <a:t>won’t </a:t>
            </a:r>
            <a:r>
              <a:rPr lang="en-GB" dirty="0" smtClean="0">
                <a:latin typeface="Comic Sans MS" panose="030F0702030302020204" pitchFamily="66" charset="0"/>
              </a:rPr>
              <a:t>fit into your container?</a:t>
            </a:r>
            <a:endParaRPr lang="en-GB" dirty="0"/>
          </a:p>
        </p:txBody>
      </p:sp>
      <p:pic>
        <p:nvPicPr>
          <p:cNvPr id="24" name="Picture 23" descr="Open Box PNG Clipart | PNG All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909" y="3553165"/>
            <a:ext cx="1627367" cy="1125006"/>
          </a:xfrm>
          <a:prstGeom prst="rect">
            <a:avLst/>
          </a:prstGeom>
        </p:spPr>
      </p:pic>
      <p:pic>
        <p:nvPicPr>
          <p:cNvPr id="32" name="Picture 31" descr="red autumn PNG lea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01523" y="3544202"/>
            <a:ext cx="566609" cy="903426"/>
          </a:xfrm>
          <a:prstGeom prst="rect">
            <a:avLst/>
          </a:prstGeom>
        </p:spPr>
      </p:pic>
      <p:pic>
        <p:nvPicPr>
          <p:cNvPr id="25" name="Picture 24" descr="Yoghurt pot Images and Stock Photos. 1,070 Yoghurt pot ...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37" b="11437"/>
          <a:stretch/>
        </p:blipFill>
        <p:spPr>
          <a:xfrm>
            <a:off x="9561450" y="3943350"/>
            <a:ext cx="1058123" cy="734821"/>
          </a:xfrm>
          <a:prstGeom prst="rect">
            <a:avLst/>
          </a:prstGeom>
        </p:spPr>
      </p:pic>
      <p:pic>
        <p:nvPicPr>
          <p:cNvPr id="27" name="Picture 26" descr="Free Stock Photo 10452 Empty plastic water bottle ...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6" r="23380"/>
          <a:stretch/>
        </p:blipFill>
        <p:spPr>
          <a:xfrm rot="16033801">
            <a:off x="10307928" y="4870948"/>
            <a:ext cx="986069" cy="2558293"/>
          </a:xfrm>
          <a:prstGeom prst="rect">
            <a:avLst/>
          </a:prstGeom>
        </p:spPr>
      </p:pic>
      <p:pic>
        <p:nvPicPr>
          <p:cNvPr id="28" name="Picture 27" descr="The Streatham &amp; Brixton Chess Blog: Super Things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56" b="89934" l="3375" r="96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30220">
            <a:off x="8644190" y="5555149"/>
            <a:ext cx="3384141" cy="1189890"/>
          </a:xfrm>
          <a:prstGeom prst="rect">
            <a:avLst/>
          </a:prstGeom>
        </p:spPr>
      </p:pic>
      <p:pic>
        <p:nvPicPr>
          <p:cNvPr id="36" name="Picture 35" descr="Stone - DayZ Wiki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708" y="3511618"/>
            <a:ext cx="459251" cy="417214"/>
          </a:xfrm>
          <a:prstGeom prst="rect">
            <a:avLst/>
          </a:prstGeom>
        </p:spPr>
      </p:pic>
      <p:pic>
        <p:nvPicPr>
          <p:cNvPr id="37" name="Picture 36" descr="Stone - DayZ Wiki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3577" y="3502347"/>
            <a:ext cx="459251" cy="41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37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365</Words>
  <Application>Microsoft Office PowerPoint</Application>
  <PresentationFormat>Widescreen</PresentationFormat>
  <Paragraphs>74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Nottingham City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Louisa Sellers</dc:creator>
  <cp:lastModifiedBy>Louisa Sellers</cp:lastModifiedBy>
  <cp:revision>21</cp:revision>
  <dcterms:created xsi:type="dcterms:W3CDTF">2020-10-24T08:07:24Z</dcterms:created>
  <dcterms:modified xsi:type="dcterms:W3CDTF">2020-11-01T08:56:40Z</dcterms:modified>
</cp:coreProperties>
</file>